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5"/>
    <p:sldMasterId id="2147484503" r:id="rId6"/>
  </p:sldMasterIdLst>
  <p:notesMasterIdLst>
    <p:notesMasterId r:id="rId16"/>
  </p:notesMasterIdLst>
  <p:handoutMasterIdLst>
    <p:handoutMasterId r:id="rId17"/>
  </p:handoutMasterIdLst>
  <p:sldIdLst>
    <p:sldId id="309" r:id="rId7"/>
    <p:sldId id="320" r:id="rId8"/>
    <p:sldId id="353" r:id="rId9"/>
    <p:sldId id="380" r:id="rId10"/>
    <p:sldId id="354" r:id="rId11"/>
    <p:sldId id="381" r:id="rId12"/>
    <p:sldId id="374" r:id="rId13"/>
    <p:sldId id="359" r:id="rId14"/>
    <p:sldId id="378" r:id="rId15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32F51C-ADA0-B2CD-43AA-4A5F8ABC8D7E}" name="Kate Collins" initials="KC" userId="S::KathrynCollins@welfare.irlgov.ie::dca52c53-9007-4639-9faf-48b9a7bc73e4" providerId="AD"/>
  <p188:author id="{D0D83E72-0C56-2A7C-8402-64AEBDA6CBE1}" name="Sharon Chapman" initials="SC" userId="S::sharonchapman@welfare.irlgov.ie::b0968d7a-de8a-4a7a-a8d4-8a529dae2e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52"/>
    <a:srgbClr val="004D44"/>
    <a:srgbClr val="005850"/>
    <a:srgbClr val="5E5E5E"/>
    <a:srgbClr val="B3B6A7"/>
    <a:srgbClr val="A39161"/>
    <a:srgbClr val="A79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83314" autoAdjust="0"/>
  </p:normalViewPr>
  <p:slideViewPr>
    <p:cSldViewPr snapToGrid="0" snapToObjects="1">
      <p:cViewPr varScale="1">
        <p:scale>
          <a:sx n="48" d="100"/>
          <a:sy n="48" d="100"/>
        </p:scale>
        <p:origin x="642" y="6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A61F50-0058-C235-145A-614CC9352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2533C-F427-AE36-2C38-C9DF6DA506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954010-435D-4D0E-AAC5-219D6AE44D5D}" type="datetimeFigureOut">
              <a:rPr lang="en-US"/>
              <a:pPr>
                <a:defRPr/>
              </a:pPr>
              <a:t>10/16/2023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E56C4-6A1B-B9CB-DF13-BFE41C38A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2C65E-0AC8-3E81-97AA-282A67990F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1AEDF2-47B1-4741-A0C2-CCC642DE9A9F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02">
            <a:extLst>
              <a:ext uri="{FF2B5EF4-FFF2-40B4-BE49-F238E27FC236}">
                <a16:creationId xmlns:a16="http://schemas.microsoft.com/office/drawing/2014/main" id="{5FF74D78-4725-02A6-DBFA-360B13330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1" name="Shape 103">
            <a:extLst>
              <a:ext uri="{FF2B5EF4-FFF2-40B4-BE49-F238E27FC236}">
                <a16:creationId xmlns:a16="http://schemas.microsoft.com/office/drawing/2014/main" id="{0CE11A04-C81B-AB5C-D87A-9E4B6A76B70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244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408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072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8967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18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98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9DE73-175D-425C-0B7B-CE2824958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97B9F-90EB-3BFB-0F45-D1AE15B5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945FB-3497-4241-DDC8-257DD656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49F0-3186-41A2-9CAF-81BE2B381761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57326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7E2D-B279-30AC-0930-9DE6B390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392A4-237B-65F3-738B-B09F495D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DCFD7-8BF5-0DD3-121E-84F9EC3C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167F-F7DA-44ED-9D7B-EBFC02EB3871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41581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3A874-91FA-8E4A-D597-AF3D1A36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AEC5F-FA20-983C-8F70-8E7F0885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0050A-A370-EED2-B05A-D1ECC054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8836-15FF-4EF3-895F-5CB7BFD4821A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11656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B11B18D8-85DA-3786-2EC4-82072C386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8089900"/>
            <a:ext cx="20980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FCD719FF-4EC3-A9CE-13A7-81AC60D164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200"/>
            <a:ext cx="13004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F62BADB-6AF5-40EF-470D-4642779068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3" r="74814" b="19072"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6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BEE38F1-A9C0-6891-C9BC-59D4E3CB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8089900"/>
            <a:ext cx="20980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67507608-2C1A-E3C4-ABE7-F3A7D9E359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200"/>
            <a:ext cx="13004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F0048FD1-7677-AA8D-F0E5-B63C478AFE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3" r="74814" b="19072"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272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 rotWithShape="0">
          <a:gsLst>
            <a:gs pos="0">
              <a:srgbClr val="004039"/>
            </a:gs>
            <a:gs pos="100000">
              <a:srgbClr val="005A52"/>
            </a:gs>
          </a:gsLst>
          <a:lin ang="170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F94F33B5-AF58-8ABB-18F4-C8860B5FC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8089900"/>
            <a:ext cx="20980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04E05A85-5226-3185-22A7-5D1368E843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200"/>
            <a:ext cx="13004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39E773AF-8B96-26D6-0A66-114692F96E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3" r="74814" b="19072"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866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130018C-A98D-8882-0F64-0543E1EDC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8089900"/>
            <a:ext cx="209804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01CC7F4A-DE9D-89DE-A4A8-7572C2C7B1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6200"/>
            <a:ext cx="13004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8927FD78-246A-C857-9AB7-6FFDF2C2A9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3" r="74814" b="19072"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7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63E88D2-4325-1377-DE68-EBC23B37F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3" r="74814" b="19072"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482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1B1C9C04-20C3-0B66-5523-9598EB7C7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3" r="74814" b="19072"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22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00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BDEBB82-1D88-CC06-4A72-02BA4AAD8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3" r="74814" b="19072"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6000"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F0719-7A52-D957-A10E-3CB87EC3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A8F2-CC82-7C61-3976-0982E677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20727-71D5-DA9E-777E-24D526CF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8331-6E66-48E9-92AE-4EB6FBB40158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86446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947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3" y="753392"/>
            <a:ext cx="9666307" cy="328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6755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1932505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1441447" y="12611805"/>
            <a:ext cx="697146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en-IE" b="1" smtClean="0">
                <a:latin typeface="+mn-lt"/>
              </a:rPr>
              <a:pPr/>
              <a:t>‹Nº›</a:t>
            </a:fld>
            <a:r>
              <a:rPr lang="en-IE" b="1" dirty="0">
                <a:latin typeface="+mn-lt"/>
              </a:rPr>
              <a:t>  An Roinn Coimirce </a:t>
            </a:r>
            <a:r>
              <a:rPr lang="en-IE" b="1" dirty="0" err="1">
                <a:latin typeface="+mn-lt"/>
              </a:rPr>
              <a:t>Sóisialai</a:t>
            </a:r>
            <a:r>
              <a:rPr lang="en-IE" b="1" dirty="0">
                <a:latin typeface="+mn-lt"/>
              </a:rPr>
              <a:t> </a:t>
            </a:r>
            <a:r>
              <a:rPr lang="en-IE" dirty="0">
                <a:latin typeface="+mn-lt"/>
              </a:rPr>
              <a:t>|</a:t>
            </a:r>
            <a:r>
              <a:rPr lang="en-IE" baseline="0" dirty="0">
                <a:latin typeface="+mn-lt"/>
              </a:rPr>
              <a:t> </a:t>
            </a:r>
            <a:r>
              <a:rPr lang="en-IE" dirty="0">
                <a:latin typeface="+mn-lt"/>
              </a:rPr>
              <a:t>Department of</a:t>
            </a:r>
            <a:r>
              <a:rPr lang="en-IE" baseline="0" dirty="0">
                <a:latin typeface="+mn-lt"/>
              </a:rPr>
              <a:t> Social Protection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606421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5" name="Rialtas na hÉireann | Government of Ireland"/>
          <p:cNvSpPr txBox="1"/>
          <p:nvPr userDrawn="1"/>
        </p:nvSpPr>
        <p:spPr>
          <a:xfrm>
            <a:off x="1441447" y="12611805"/>
            <a:ext cx="70355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en-IE" b="1" smtClean="0">
                <a:latin typeface="+mn-lt"/>
              </a:rPr>
              <a:pPr/>
              <a:t>‹Nº›</a:t>
            </a:fld>
            <a:r>
              <a:rPr lang="en-IE" b="1" dirty="0">
                <a:latin typeface="+mn-lt"/>
              </a:rPr>
              <a:t>  An Roinn Coimirce </a:t>
            </a:r>
            <a:r>
              <a:rPr lang="en-IE" b="1" dirty="0" err="1">
                <a:latin typeface="+mn-lt"/>
              </a:rPr>
              <a:t>Sóisialai</a:t>
            </a:r>
            <a:r>
              <a:rPr lang="en-IE" b="1" dirty="0">
                <a:latin typeface="+mn-lt"/>
              </a:rPr>
              <a:t> </a:t>
            </a:r>
            <a:r>
              <a:rPr lang="en-IE" dirty="0">
                <a:latin typeface="+mn-lt"/>
              </a:rPr>
              <a:t>|</a:t>
            </a:r>
            <a:r>
              <a:rPr lang="en-IE" baseline="0" dirty="0">
                <a:latin typeface="+mn-lt"/>
              </a:rPr>
              <a:t> </a:t>
            </a:r>
            <a:r>
              <a:rPr lang="en-IE" dirty="0">
                <a:latin typeface="+mn-lt"/>
              </a:rPr>
              <a:t>Department of</a:t>
            </a:r>
            <a:r>
              <a:rPr lang="en-IE" baseline="0" dirty="0">
                <a:latin typeface="+mn-lt"/>
              </a:rPr>
              <a:t> Social Protection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165604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9" y="1008713"/>
            <a:ext cx="9508604" cy="32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113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5923850" y="12611805"/>
            <a:ext cx="697146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en-IE" b="1" smtClean="0">
                <a:latin typeface="+mn-lt"/>
              </a:rPr>
              <a:pPr/>
              <a:t>‹Nº›</a:t>
            </a:fld>
            <a:r>
              <a:rPr lang="en-IE" b="1" dirty="0">
                <a:latin typeface="+mn-lt"/>
              </a:rPr>
              <a:t>  An Roinn Coimirce </a:t>
            </a:r>
            <a:r>
              <a:rPr lang="en-IE" b="1" dirty="0" err="1">
                <a:latin typeface="+mn-lt"/>
              </a:rPr>
              <a:t>Sóisialai</a:t>
            </a:r>
            <a:r>
              <a:rPr lang="en-IE" b="1" dirty="0">
                <a:latin typeface="+mn-lt"/>
              </a:rPr>
              <a:t> </a:t>
            </a:r>
            <a:r>
              <a:rPr lang="en-IE" dirty="0">
                <a:latin typeface="+mn-lt"/>
              </a:rPr>
              <a:t>|</a:t>
            </a:r>
            <a:r>
              <a:rPr lang="en-IE" baseline="0" dirty="0">
                <a:latin typeface="+mn-lt"/>
              </a:rPr>
              <a:t> </a:t>
            </a:r>
            <a:r>
              <a:rPr lang="en-IE" dirty="0">
                <a:latin typeface="+mn-lt"/>
              </a:rPr>
              <a:t>Department of</a:t>
            </a:r>
            <a:r>
              <a:rPr lang="en-IE" baseline="0" dirty="0">
                <a:latin typeface="+mn-lt"/>
              </a:rPr>
              <a:t> Social Protection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11672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Rialtas na hÉireann | Government of Ireland"/>
          <p:cNvSpPr txBox="1"/>
          <p:nvPr userDrawn="1"/>
        </p:nvSpPr>
        <p:spPr>
          <a:xfrm>
            <a:off x="5923850" y="12611805"/>
            <a:ext cx="697146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en-IE" b="1" smtClean="0">
                <a:latin typeface="+mn-lt"/>
              </a:rPr>
              <a:pPr/>
              <a:t>‹Nº›</a:t>
            </a:fld>
            <a:r>
              <a:rPr lang="en-IE" b="1" dirty="0">
                <a:latin typeface="+mn-lt"/>
              </a:rPr>
              <a:t>  An Roinn Coimirce </a:t>
            </a:r>
            <a:r>
              <a:rPr lang="en-IE" b="1" dirty="0" err="1">
                <a:latin typeface="+mn-lt"/>
              </a:rPr>
              <a:t>Sóisialai</a:t>
            </a:r>
            <a:r>
              <a:rPr lang="en-IE" b="1" dirty="0">
                <a:latin typeface="+mn-lt"/>
              </a:rPr>
              <a:t> </a:t>
            </a:r>
            <a:r>
              <a:rPr lang="en-IE" dirty="0">
                <a:latin typeface="+mn-lt"/>
              </a:rPr>
              <a:t>|</a:t>
            </a:r>
            <a:r>
              <a:rPr lang="en-IE" baseline="0" dirty="0">
                <a:latin typeface="+mn-lt"/>
              </a:rPr>
              <a:t> </a:t>
            </a:r>
            <a:r>
              <a:rPr lang="en-IE" dirty="0">
                <a:latin typeface="+mn-lt"/>
              </a:rPr>
              <a:t>Department of</a:t>
            </a:r>
            <a:r>
              <a:rPr lang="en-IE" baseline="0" dirty="0">
                <a:latin typeface="+mn-lt"/>
              </a:rPr>
              <a:t> Social Protection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1485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8" name="Rialtas na hÉireann | Government of Ireland"/>
          <p:cNvSpPr txBox="1"/>
          <p:nvPr userDrawn="1"/>
        </p:nvSpPr>
        <p:spPr>
          <a:xfrm>
            <a:off x="1441447" y="12611805"/>
            <a:ext cx="697146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en-IE" b="1" smtClean="0">
                <a:latin typeface="+mn-lt"/>
              </a:rPr>
              <a:pPr/>
              <a:t>‹Nº›</a:t>
            </a:fld>
            <a:r>
              <a:rPr lang="en-IE" b="1" dirty="0">
                <a:latin typeface="+mn-lt"/>
              </a:rPr>
              <a:t>  An Roinn Coimirce </a:t>
            </a:r>
            <a:r>
              <a:rPr lang="en-IE" b="1" dirty="0" err="1">
                <a:latin typeface="+mn-lt"/>
              </a:rPr>
              <a:t>Sóisialai</a:t>
            </a:r>
            <a:r>
              <a:rPr lang="en-IE" b="1" dirty="0">
                <a:latin typeface="+mn-lt"/>
              </a:rPr>
              <a:t> </a:t>
            </a:r>
            <a:r>
              <a:rPr lang="en-IE" dirty="0">
                <a:latin typeface="+mn-lt"/>
              </a:rPr>
              <a:t>|</a:t>
            </a:r>
            <a:r>
              <a:rPr lang="en-IE" baseline="0" dirty="0">
                <a:latin typeface="+mn-lt"/>
              </a:rPr>
              <a:t> </a:t>
            </a:r>
            <a:r>
              <a:rPr lang="en-IE" dirty="0">
                <a:latin typeface="+mn-lt"/>
              </a:rPr>
              <a:t>Department of</a:t>
            </a:r>
            <a:r>
              <a:rPr lang="en-IE" baseline="0" dirty="0">
                <a:latin typeface="+mn-lt"/>
              </a:rPr>
              <a:t> Social Protection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38127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Rialtas na hÉireann | Government of Ireland"/>
          <p:cNvSpPr txBox="1"/>
          <p:nvPr userDrawn="1"/>
        </p:nvSpPr>
        <p:spPr>
          <a:xfrm>
            <a:off x="1441447" y="12611805"/>
            <a:ext cx="697146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en-IE" b="1" smtClean="0">
                <a:latin typeface="+mn-lt"/>
              </a:rPr>
              <a:pPr/>
              <a:t>‹Nº›</a:t>
            </a:fld>
            <a:r>
              <a:rPr lang="en-IE" b="1" dirty="0">
                <a:latin typeface="+mn-lt"/>
              </a:rPr>
              <a:t>  An Roinn Coimirce </a:t>
            </a:r>
            <a:r>
              <a:rPr lang="en-IE" b="1" dirty="0" err="1">
                <a:latin typeface="+mn-lt"/>
              </a:rPr>
              <a:t>Sóisialai</a:t>
            </a:r>
            <a:r>
              <a:rPr lang="en-IE" b="1" dirty="0">
                <a:latin typeface="+mn-lt"/>
              </a:rPr>
              <a:t> </a:t>
            </a:r>
            <a:r>
              <a:rPr lang="en-IE" dirty="0">
                <a:latin typeface="+mn-lt"/>
              </a:rPr>
              <a:t>|</a:t>
            </a:r>
            <a:r>
              <a:rPr lang="en-IE" baseline="0" dirty="0">
                <a:latin typeface="+mn-lt"/>
              </a:rPr>
              <a:t> </a:t>
            </a:r>
            <a:r>
              <a:rPr lang="en-IE" dirty="0">
                <a:latin typeface="+mn-lt"/>
              </a:rPr>
              <a:t>Department of</a:t>
            </a:r>
            <a:r>
              <a:rPr lang="en-IE" baseline="0" dirty="0">
                <a:latin typeface="+mn-lt"/>
              </a:rPr>
              <a:t> Social Protection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34642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ialtas na hÉireann | Government of Ireland"/>
          <p:cNvSpPr txBox="1"/>
          <p:nvPr userDrawn="1"/>
        </p:nvSpPr>
        <p:spPr>
          <a:xfrm>
            <a:off x="1441447" y="12611805"/>
            <a:ext cx="697146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en-IE" b="1" smtClean="0">
                <a:latin typeface="+mn-lt"/>
              </a:rPr>
              <a:pPr/>
              <a:t>‹Nº›</a:t>
            </a:fld>
            <a:r>
              <a:rPr lang="en-IE" b="1" dirty="0">
                <a:latin typeface="+mn-lt"/>
              </a:rPr>
              <a:t>  An Roinn Coimirce </a:t>
            </a:r>
            <a:r>
              <a:rPr lang="en-IE" b="1" dirty="0" err="1">
                <a:latin typeface="+mn-lt"/>
              </a:rPr>
              <a:t>Sóisialai</a:t>
            </a:r>
            <a:r>
              <a:rPr lang="en-IE" b="1" dirty="0">
                <a:latin typeface="+mn-lt"/>
              </a:rPr>
              <a:t> </a:t>
            </a:r>
            <a:r>
              <a:rPr lang="en-IE" dirty="0">
                <a:latin typeface="+mn-lt"/>
              </a:rPr>
              <a:t>|</a:t>
            </a:r>
            <a:r>
              <a:rPr lang="en-IE" baseline="0" dirty="0">
                <a:latin typeface="+mn-lt"/>
              </a:rPr>
              <a:t> </a:t>
            </a:r>
            <a:r>
              <a:rPr lang="en-IE" dirty="0">
                <a:latin typeface="+mn-lt"/>
              </a:rPr>
              <a:t>Department of</a:t>
            </a:r>
            <a:r>
              <a:rPr lang="en-IE" baseline="0" dirty="0">
                <a:latin typeface="+mn-lt"/>
              </a:rPr>
              <a:t> Social Protection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82966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44F99-DFD6-B25A-EAB4-88CFEEBB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4A15-F67E-A349-254D-A73878C1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CDFC4-A9B4-31D3-39F8-4201B4A0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99B5-1982-41AA-BBF1-A896E208190A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733142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ialtas na hÉireann | Government of Ireland"/>
          <p:cNvSpPr txBox="1"/>
          <p:nvPr userDrawn="1"/>
        </p:nvSpPr>
        <p:spPr>
          <a:xfrm>
            <a:off x="1441447" y="12611805"/>
            <a:ext cx="70355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en-IE" b="1" smtClean="0">
                <a:latin typeface="+mn-lt"/>
              </a:rPr>
              <a:pPr/>
              <a:t>‹Nº›</a:t>
            </a:fld>
            <a:r>
              <a:rPr lang="en-IE" b="1" dirty="0">
                <a:latin typeface="+mn-lt"/>
              </a:rPr>
              <a:t>  An Roinn Coimirce </a:t>
            </a:r>
            <a:r>
              <a:rPr lang="en-IE" b="1" dirty="0" err="1">
                <a:latin typeface="+mn-lt"/>
              </a:rPr>
              <a:t>Sóisialai</a:t>
            </a:r>
            <a:r>
              <a:rPr lang="en-IE" b="1" dirty="0">
                <a:latin typeface="+mn-lt"/>
              </a:rPr>
              <a:t> </a:t>
            </a:r>
            <a:r>
              <a:rPr lang="en-IE" dirty="0">
                <a:latin typeface="+mn-lt"/>
              </a:rPr>
              <a:t>|</a:t>
            </a:r>
            <a:r>
              <a:rPr lang="en-IE" baseline="0" dirty="0">
                <a:latin typeface="+mn-lt"/>
              </a:rPr>
              <a:t> </a:t>
            </a:r>
            <a:r>
              <a:rPr lang="en-IE" dirty="0">
                <a:latin typeface="+mn-lt"/>
              </a:rPr>
              <a:t>Department of</a:t>
            </a:r>
            <a:r>
              <a:rPr lang="en-IE" baseline="0" dirty="0">
                <a:latin typeface="+mn-lt"/>
              </a:rPr>
              <a:t> Social Protection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171904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ialtas na hÉireann | Government of Ireland"/>
          <p:cNvSpPr txBox="1"/>
          <p:nvPr userDrawn="1"/>
        </p:nvSpPr>
        <p:spPr>
          <a:xfrm>
            <a:off x="1441447" y="12611805"/>
            <a:ext cx="70355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en-IE" b="1" smtClean="0">
                <a:latin typeface="+mn-lt"/>
              </a:rPr>
              <a:pPr/>
              <a:t>‹Nº›</a:t>
            </a:fld>
            <a:r>
              <a:rPr lang="en-IE" b="1" dirty="0">
                <a:latin typeface="+mn-lt"/>
              </a:rPr>
              <a:t>  An Roinn Coimirce </a:t>
            </a:r>
            <a:r>
              <a:rPr lang="en-IE" b="1" dirty="0" err="1">
                <a:latin typeface="+mn-lt"/>
              </a:rPr>
              <a:t>Sóisialai</a:t>
            </a:r>
            <a:r>
              <a:rPr lang="en-IE" b="1" dirty="0">
                <a:latin typeface="+mn-lt"/>
              </a:rPr>
              <a:t> </a:t>
            </a:r>
            <a:r>
              <a:rPr lang="en-IE" dirty="0">
                <a:latin typeface="+mn-lt"/>
              </a:rPr>
              <a:t>|</a:t>
            </a:r>
            <a:r>
              <a:rPr lang="en-IE" baseline="0" dirty="0">
                <a:latin typeface="+mn-lt"/>
              </a:rPr>
              <a:t> </a:t>
            </a:r>
            <a:r>
              <a:rPr lang="en-IE" dirty="0">
                <a:latin typeface="+mn-lt"/>
              </a:rPr>
              <a:t>Department of</a:t>
            </a:r>
            <a:r>
              <a:rPr lang="en-IE" baseline="0" dirty="0">
                <a:latin typeface="+mn-lt"/>
              </a:rPr>
              <a:t> Social Protection</a:t>
            </a:r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143017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99500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2681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DF0131-10A6-4EF6-083B-17A90F06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E1EA89-3383-E051-43AB-9F42DA65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EE7A19-11A6-0416-20A1-B829C13C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E0D10-855E-4E13-9460-0C688B2AFC26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365643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2C11C9-0413-AD5E-DDF4-89011D9B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9E3799-4129-F06D-B697-83CB3DC7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7FA8BB-7410-AEB6-AF97-82D9B28E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09D2-ED95-4431-AC9E-CCEE02309D76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48108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EFD7F8-3265-ED28-FECD-1D14E519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7F91DF-413D-313C-D5BB-B0021567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28FD8DC-A198-944F-888C-3C0C1247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E15C-2F99-4D41-8492-89DBBF0F9EBD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321332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64823BE-E6D4-6476-BB4C-8C36C640E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CD94CC-4005-89ED-8852-4AF21887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7BC52E-1F12-BB04-17BD-9EE2181F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4ABCB-0BAD-4192-9F68-8511B3B7B74E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86584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271B08-87C8-AEC0-D586-AB42B804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D814DC-54C8-82E4-DEEA-AF51B7F8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3CCDF-B7E0-FF05-7929-0464CCDD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3E55-CA96-473E-82C6-FF8AE03510C2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318907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D3634A-B741-A23E-C70F-9CFD0434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DD027B-8656-FAFA-D647-8B860ECF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1996B8-7E17-13B9-4E92-B7BE4780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B420-D8E7-4C60-8265-F9CB4102B575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75008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B3C73A-85F7-85A8-64C9-8556604532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76400" y="730250"/>
            <a:ext cx="210312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E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482D365-2192-C1E6-3112-E8CF00C9CC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76400" y="3651250"/>
            <a:ext cx="2103120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9D7AE-8493-8449-B52C-2896D941B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0A211-CAB2-401E-92A4-06FEE2386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C3F39-49A1-52D3-BC22-CD8B0F233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CE46A1-96AD-4F12-9C79-854210BC6C60}" type="slidenum">
              <a:rPr lang="en-IE" altLang="en-US"/>
              <a:pPr>
                <a:defRPr/>
              </a:pPr>
              <a:t>‹Nº›</a:t>
            </a:fld>
            <a:endParaRPr lang="en-IE" altLang="en-US" dirty="0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EA9096A2-CB2F-9CCB-1FDB-206CA6C67E9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3" r="74814" b="19072"/>
          <a:stretch>
            <a:fillRect/>
          </a:stretch>
        </p:blipFill>
        <p:spPr bwMode="auto">
          <a:xfrm>
            <a:off x="21704300" y="950913"/>
            <a:ext cx="147478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4" r:id="rId12"/>
    <p:sldLayoutId id="2147484495" r:id="rId13"/>
    <p:sldLayoutId id="2147484496" r:id="rId14"/>
    <p:sldLayoutId id="2147484497" r:id="rId15"/>
    <p:sldLayoutId id="2147484498" r:id="rId16"/>
    <p:sldLayoutId id="2147484499" r:id="rId17"/>
    <p:sldLayoutId id="2147484500" r:id="rId18"/>
    <p:sldLayoutId id="2147484501" r:id="rId19"/>
    <p:sldLayoutId id="2147484502" r:id="rId20"/>
  </p:sldLayoutIdLst>
  <p:hf hdr="0" ftr="0" dt="0"/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7200" indent="-457200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7" y="12611805"/>
            <a:ext cx="70355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en-IE" b="1" smtClean="0">
                <a:latin typeface="+mn-lt"/>
              </a:rPr>
              <a:pPr/>
              <a:t>‹Nº›</a:t>
            </a:fld>
            <a:r>
              <a:rPr lang="en-IE" b="1" dirty="0">
                <a:latin typeface="+mn-lt"/>
              </a:rPr>
              <a:t>  An Roinn Coimirce </a:t>
            </a:r>
            <a:r>
              <a:rPr lang="en-IE" b="1" dirty="0" err="1">
                <a:latin typeface="+mn-lt"/>
              </a:rPr>
              <a:t>Sóisialai</a:t>
            </a:r>
            <a:r>
              <a:rPr lang="en-IE" b="1" dirty="0">
                <a:latin typeface="+mn-lt"/>
              </a:rPr>
              <a:t> </a:t>
            </a:r>
            <a:r>
              <a:rPr lang="en-IE" dirty="0">
                <a:latin typeface="+mn-lt"/>
              </a:rPr>
              <a:t>|</a:t>
            </a:r>
            <a:r>
              <a:rPr lang="en-IE" baseline="0" dirty="0">
                <a:latin typeface="+mn-lt"/>
              </a:rPr>
              <a:t> </a:t>
            </a:r>
            <a:r>
              <a:rPr lang="en-IE" dirty="0">
                <a:latin typeface="+mn-lt"/>
              </a:rPr>
              <a:t>Department of</a:t>
            </a:r>
            <a:r>
              <a:rPr lang="en-IE" baseline="0" dirty="0">
                <a:latin typeface="+mn-lt"/>
              </a:rPr>
              <a:t> Social Protection</a:t>
            </a:r>
            <a:endParaRPr lang="en-IE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552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</p:sldLayoutIdLst>
  <p:transition spd="med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216" y="3814011"/>
            <a:ext cx="17690084" cy="3336597"/>
          </a:xfrm>
        </p:spPr>
        <p:txBody>
          <a:bodyPr>
            <a:normAutofit/>
          </a:bodyPr>
          <a:lstStyle/>
          <a:p>
            <a:pPr algn="ctr"/>
            <a:r>
              <a:rPr lang="en-IE" sz="9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PES Employer Supports  Ireland </a:t>
            </a:r>
            <a:endParaRPr lang="en-US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165600" y="9482323"/>
            <a:ext cx="18440400" cy="3006800"/>
          </a:xfrm>
        </p:spPr>
        <p:txBody>
          <a:bodyPr>
            <a:normAutofit/>
          </a:bodyPr>
          <a:lstStyle/>
          <a:p>
            <a:r>
              <a:rPr lang="en-US" sz="3600" dirty="0"/>
              <a:t>UNEMPLOYMENT BENEFITS AS A TOOL FOR EMPLOYMENT AND UPSKILLING </a:t>
            </a:r>
          </a:p>
          <a:p>
            <a:endParaRPr lang="en-US" sz="3600" dirty="0"/>
          </a:p>
          <a:p>
            <a:endParaRPr lang="en-US" sz="3600" dirty="0"/>
          </a:p>
          <a:p>
            <a:pPr algn="r"/>
            <a:r>
              <a:rPr lang="en-US" sz="3600" dirty="0"/>
              <a:t>Barcelona October 2023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38986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819E3-4752-09AC-50F8-C90FE70EF094}"/>
              </a:ext>
            </a:extLst>
          </p:cNvPr>
          <p:cNvSpPr txBox="1"/>
          <p:nvPr/>
        </p:nvSpPr>
        <p:spPr>
          <a:xfrm>
            <a:off x="1225296" y="1104182"/>
            <a:ext cx="7201720" cy="10863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0800" b="1" kern="1200" dirty="0">
                <a:solidFill>
                  <a:srgbClr val="005A52"/>
                </a:solidFill>
                <a:latin typeface="+mj-lt"/>
                <a:ea typeface="+mj-ea"/>
                <a:cs typeface="+mj-cs"/>
              </a:rPr>
              <a:t>Employment Support for Employers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87966" y="6517430"/>
            <a:ext cx="8961120" cy="36576"/>
          </a:xfrm>
          <a:custGeom>
            <a:avLst/>
            <a:gdLst>
              <a:gd name="connsiteX0" fmla="*/ 0 w 8961120"/>
              <a:gd name="connsiteY0" fmla="*/ 0 h 36576"/>
              <a:gd name="connsiteX1" fmla="*/ 599706 w 8961120"/>
              <a:gd name="connsiteY1" fmla="*/ 0 h 36576"/>
              <a:gd name="connsiteX2" fmla="*/ 1289023 w 8961120"/>
              <a:gd name="connsiteY2" fmla="*/ 0 h 36576"/>
              <a:gd name="connsiteX3" fmla="*/ 2067951 w 8961120"/>
              <a:gd name="connsiteY3" fmla="*/ 0 h 36576"/>
              <a:gd name="connsiteX4" fmla="*/ 2667656 w 8961120"/>
              <a:gd name="connsiteY4" fmla="*/ 0 h 36576"/>
              <a:gd name="connsiteX5" fmla="*/ 3356973 w 8961120"/>
              <a:gd name="connsiteY5" fmla="*/ 0 h 36576"/>
              <a:gd name="connsiteX6" fmla="*/ 4225513 w 8961120"/>
              <a:gd name="connsiteY6" fmla="*/ 0 h 36576"/>
              <a:gd name="connsiteX7" fmla="*/ 4735607 w 8961120"/>
              <a:gd name="connsiteY7" fmla="*/ 0 h 36576"/>
              <a:gd name="connsiteX8" fmla="*/ 5514535 w 8961120"/>
              <a:gd name="connsiteY8" fmla="*/ 0 h 36576"/>
              <a:gd name="connsiteX9" fmla="*/ 6024630 w 8961120"/>
              <a:gd name="connsiteY9" fmla="*/ 0 h 36576"/>
              <a:gd name="connsiteX10" fmla="*/ 6713947 w 8961120"/>
              <a:gd name="connsiteY10" fmla="*/ 0 h 36576"/>
              <a:gd name="connsiteX11" fmla="*/ 7103411 w 8961120"/>
              <a:gd name="connsiteY11" fmla="*/ 0 h 36576"/>
              <a:gd name="connsiteX12" fmla="*/ 7492875 w 8961120"/>
              <a:gd name="connsiteY12" fmla="*/ 0 h 36576"/>
              <a:gd name="connsiteX13" fmla="*/ 7913358 w 8961120"/>
              <a:gd name="connsiteY13" fmla="*/ 0 h 36576"/>
              <a:gd name="connsiteX14" fmla="*/ 8333842 w 8961120"/>
              <a:gd name="connsiteY14" fmla="*/ 0 h 36576"/>
              <a:gd name="connsiteX15" fmla="*/ 8961120 w 8961120"/>
              <a:gd name="connsiteY15" fmla="*/ 0 h 36576"/>
              <a:gd name="connsiteX16" fmla="*/ 8961120 w 8961120"/>
              <a:gd name="connsiteY16" fmla="*/ 36576 h 36576"/>
              <a:gd name="connsiteX17" fmla="*/ 8182192 w 8961120"/>
              <a:gd name="connsiteY17" fmla="*/ 36576 h 36576"/>
              <a:gd name="connsiteX18" fmla="*/ 7492875 w 8961120"/>
              <a:gd name="connsiteY18" fmla="*/ 36576 h 36576"/>
              <a:gd name="connsiteX19" fmla="*/ 6893169 w 8961120"/>
              <a:gd name="connsiteY19" fmla="*/ 36576 h 36576"/>
              <a:gd name="connsiteX20" fmla="*/ 6114241 w 8961120"/>
              <a:gd name="connsiteY20" fmla="*/ 36576 h 36576"/>
              <a:gd name="connsiteX21" fmla="*/ 5424924 w 8961120"/>
              <a:gd name="connsiteY21" fmla="*/ 36576 h 36576"/>
              <a:gd name="connsiteX22" fmla="*/ 4556385 w 8961120"/>
              <a:gd name="connsiteY22" fmla="*/ 36576 h 36576"/>
              <a:gd name="connsiteX23" fmla="*/ 3687846 w 8961120"/>
              <a:gd name="connsiteY23" fmla="*/ 36576 h 36576"/>
              <a:gd name="connsiteX24" fmla="*/ 2908917 w 8961120"/>
              <a:gd name="connsiteY24" fmla="*/ 36576 h 36576"/>
              <a:gd name="connsiteX25" fmla="*/ 2129989 w 8961120"/>
              <a:gd name="connsiteY25" fmla="*/ 36576 h 36576"/>
              <a:gd name="connsiteX26" fmla="*/ 1351061 w 8961120"/>
              <a:gd name="connsiteY26" fmla="*/ 36576 h 36576"/>
              <a:gd name="connsiteX27" fmla="*/ 840967 w 8961120"/>
              <a:gd name="connsiteY27" fmla="*/ 36576 h 36576"/>
              <a:gd name="connsiteX28" fmla="*/ 0 w 8961120"/>
              <a:gd name="connsiteY28" fmla="*/ 36576 h 36576"/>
              <a:gd name="connsiteX29" fmla="*/ 0 w 8961120"/>
              <a:gd name="connsiteY29" fmla="*/ 0 h 36576"/>
              <a:gd name="connsiteX0" fmla="*/ 0 w 8961120"/>
              <a:gd name="connsiteY0" fmla="*/ 0 h 36576"/>
              <a:gd name="connsiteX1" fmla="*/ 599706 w 8961120"/>
              <a:gd name="connsiteY1" fmla="*/ 0 h 36576"/>
              <a:gd name="connsiteX2" fmla="*/ 1020189 w 8961120"/>
              <a:gd name="connsiteY2" fmla="*/ 0 h 36576"/>
              <a:gd name="connsiteX3" fmla="*/ 1888728 w 8961120"/>
              <a:gd name="connsiteY3" fmla="*/ 0 h 36576"/>
              <a:gd name="connsiteX4" fmla="*/ 2488434 w 8961120"/>
              <a:gd name="connsiteY4" fmla="*/ 0 h 36576"/>
              <a:gd name="connsiteX5" fmla="*/ 3088140 w 8961120"/>
              <a:gd name="connsiteY5" fmla="*/ 0 h 36576"/>
              <a:gd name="connsiteX6" fmla="*/ 3956679 w 8961120"/>
              <a:gd name="connsiteY6" fmla="*/ 0 h 36576"/>
              <a:gd name="connsiteX7" fmla="*/ 4466774 w 8961120"/>
              <a:gd name="connsiteY7" fmla="*/ 0 h 36576"/>
              <a:gd name="connsiteX8" fmla="*/ 5335313 w 8961120"/>
              <a:gd name="connsiteY8" fmla="*/ 0 h 36576"/>
              <a:gd name="connsiteX9" fmla="*/ 6203852 w 8961120"/>
              <a:gd name="connsiteY9" fmla="*/ 0 h 36576"/>
              <a:gd name="connsiteX10" fmla="*/ 6893169 w 8961120"/>
              <a:gd name="connsiteY10" fmla="*/ 0 h 36576"/>
              <a:gd name="connsiteX11" fmla="*/ 7761709 w 8961120"/>
              <a:gd name="connsiteY11" fmla="*/ 0 h 36576"/>
              <a:gd name="connsiteX12" fmla="*/ 8361414 w 8961120"/>
              <a:gd name="connsiteY12" fmla="*/ 0 h 36576"/>
              <a:gd name="connsiteX13" fmla="*/ 8961120 w 8961120"/>
              <a:gd name="connsiteY13" fmla="*/ 0 h 36576"/>
              <a:gd name="connsiteX14" fmla="*/ 8961120 w 8961120"/>
              <a:gd name="connsiteY14" fmla="*/ 36576 h 36576"/>
              <a:gd name="connsiteX15" fmla="*/ 8271803 w 8961120"/>
              <a:gd name="connsiteY15" fmla="*/ 36576 h 36576"/>
              <a:gd name="connsiteX16" fmla="*/ 7582486 w 8961120"/>
              <a:gd name="connsiteY16" fmla="*/ 36576 h 36576"/>
              <a:gd name="connsiteX17" fmla="*/ 6713947 w 8961120"/>
              <a:gd name="connsiteY17" fmla="*/ 36576 h 36576"/>
              <a:gd name="connsiteX18" fmla="*/ 6024630 w 8961120"/>
              <a:gd name="connsiteY18" fmla="*/ 36576 h 36576"/>
              <a:gd name="connsiteX19" fmla="*/ 5604147 w 8961120"/>
              <a:gd name="connsiteY19" fmla="*/ 36576 h 36576"/>
              <a:gd name="connsiteX20" fmla="*/ 5094052 w 8961120"/>
              <a:gd name="connsiteY20" fmla="*/ 36576 h 36576"/>
              <a:gd name="connsiteX21" fmla="*/ 4225513 w 8961120"/>
              <a:gd name="connsiteY21" fmla="*/ 36576 h 36576"/>
              <a:gd name="connsiteX22" fmla="*/ 3536196 w 8961120"/>
              <a:gd name="connsiteY22" fmla="*/ 36576 h 36576"/>
              <a:gd name="connsiteX23" fmla="*/ 3026101 w 8961120"/>
              <a:gd name="connsiteY23" fmla="*/ 36576 h 36576"/>
              <a:gd name="connsiteX24" fmla="*/ 2336784 w 8961120"/>
              <a:gd name="connsiteY24" fmla="*/ 36576 h 36576"/>
              <a:gd name="connsiteX25" fmla="*/ 1916301 w 8961120"/>
              <a:gd name="connsiteY25" fmla="*/ 36576 h 36576"/>
              <a:gd name="connsiteX26" fmla="*/ 1495818 w 8961120"/>
              <a:gd name="connsiteY26" fmla="*/ 36576 h 36576"/>
              <a:gd name="connsiteX27" fmla="*/ 806501 w 8961120"/>
              <a:gd name="connsiteY27" fmla="*/ 36576 h 36576"/>
              <a:gd name="connsiteX28" fmla="*/ 0 w 8961120"/>
              <a:gd name="connsiteY28" fmla="*/ 36576 h 36576"/>
              <a:gd name="connsiteX29" fmla="*/ 0 w 8961120"/>
              <a:gd name="connsiteY29" fmla="*/ 0 h 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961120" h="36576" fill="none" extrusionOk="0">
                <a:moveTo>
                  <a:pt x="0" y="0"/>
                </a:moveTo>
                <a:cubicBezTo>
                  <a:pt x="190213" y="-28232"/>
                  <a:pt x="365766" y="51753"/>
                  <a:pt x="599706" y="0"/>
                </a:cubicBezTo>
                <a:cubicBezTo>
                  <a:pt x="835604" y="-4941"/>
                  <a:pt x="1088617" y="-16530"/>
                  <a:pt x="1289023" y="0"/>
                </a:cubicBezTo>
                <a:cubicBezTo>
                  <a:pt x="1476783" y="50083"/>
                  <a:pt x="1858577" y="-33881"/>
                  <a:pt x="2067951" y="0"/>
                </a:cubicBezTo>
                <a:cubicBezTo>
                  <a:pt x="2259885" y="28862"/>
                  <a:pt x="2506149" y="21498"/>
                  <a:pt x="2667656" y="0"/>
                </a:cubicBezTo>
                <a:cubicBezTo>
                  <a:pt x="2810238" y="29312"/>
                  <a:pt x="3136793" y="-8765"/>
                  <a:pt x="3356973" y="0"/>
                </a:cubicBezTo>
                <a:cubicBezTo>
                  <a:pt x="3549561" y="-60673"/>
                  <a:pt x="3800903" y="61174"/>
                  <a:pt x="4225513" y="0"/>
                </a:cubicBezTo>
                <a:cubicBezTo>
                  <a:pt x="4590843" y="-21641"/>
                  <a:pt x="4586180" y="11914"/>
                  <a:pt x="4735607" y="0"/>
                </a:cubicBezTo>
                <a:cubicBezTo>
                  <a:pt x="4919739" y="-56898"/>
                  <a:pt x="5255936" y="52067"/>
                  <a:pt x="5514535" y="0"/>
                </a:cubicBezTo>
                <a:cubicBezTo>
                  <a:pt x="5824899" y="7570"/>
                  <a:pt x="5844853" y="27357"/>
                  <a:pt x="6024630" y="0"/>
                </a:cubicBezTo>
                <a:cubicBezTo>
                  <a:pt x="6197950" y="-30859"/>
                  <a:pt x="6515428" y="-8774"/>
                  <a:pt x="6713947" y="0"/>
                </a:cubicBezTo>
                <a:cubicBezTo>
                  <a:pt x="6796739" y="-6"/>
                  <a:pt x="6930947" y="-14963"/>
                  <a:pt x="7103411" y="0"/>
                </a:cubicBezTo>
                <a:cubicBezTo>
                  <a:pt x="7275875" y="14963"/>
                  <a:pt x="7298731" y="-14405"/>
                  <a:pt x="7492875" y="0"/>
                </a:cubicBezTo>
                <a:cubicBezTo>
                  <a:pt x="7693680" y="809"/>
                  <a:pt x="7776809" y="-29433"/>
                  <a:pt x="7913358" y="0"/>
                </a:cubicBezTo>
                <a:cubicBezTo>
                  <a:pt x="8057634" y="-145"/>
                  <a:pt x="8196856" y="30641"/>
                  <a:pt x="8333842" y="0"/>
                </a:cubicBezTo>
                <a:cubicBezTo>
                  <a:pt x="8455909" y="-30298"/>
                  <a:pt x="8816216" y="33813"/>
                  <a:pt x="8961120" y="0"/>
                </a:cubicBezTo>
                <a:cubicBezTo>
                  <a:pt x="8958758" y="10047"/>
                  <a:pt x="8960492" y="24879"/>
                  <a:pt x="8961120" y="36576"/>
                </a:cubicBezTo>
                <a:cubicBezTo>
                  <a:pt x="8647895" y="-1818"/>
                  <a:pt x="8429759" y="31111"/>
                  <a:pt x="8182192" y="36576"/>
                </a:cubicBezTo>
                <a:cubicBezTo>
                  <a:pt x="7902260" y="85382"/>
                  <a:pt x="7638406" y="38839"/>
                  <a:pt x="7492875" y="36576"/>
                </a:cubicBezTo>
                <a:cubicBezTo>
                  <a:pt x="7348227" y="24366"/>
                  <a:pt x="7135139" y="13299"/>
                  <a:pt x="6893169" y="36576"/>
                </a:cubicBezTo>
                <a:cubicBezTo>
                  <a:pt x="6584246" y="75248"/>
                  <a:pt x="6332059" y="-3080"/>
                  <a:pt x="6114241" y="36576"/>
                </a:cubicBezTo>
                <a:cubicBezTo>
                  <a:pt x="5883990" y="40082"/>
                  <a:pt x="5601568" y="74187"/>
                  <a:pt x="5424924" y="36576"/>
                </a:cubicBezTo>
                <a:cubicBezTo>
                  <a:pt x="5218697" y="62274"/>
                  <a:pt x="4850314" y="79883"/>
                  <a:pt x="4556385" y="36576"/>
                </a:cubicBezTo>
                <a:cubicBezTo>
                  <a:pt x="4217986" y="33884"/>
                  <a:pt x="4039662" y="27200"/>
                  <a:pt x="3687846" y="36576"/>
                </a:cubicBezTo>
                <a:cubicBezTo>
                  <a:pt x="3305346" y="14935"/>
                  <a:pt x="3085854" y="-7204"/>
                  <a:pt x="2908917" y="36576"/>
                </a:cubicBezTo>
                <a:cubicBezTo>
                  <a:pt x="2778494" y="16834"/>
                  <a:pt x="2498806" y="53967"/>
                  <a:pt x="2129989" y="36576"/>
                </a:cubicBezTo>
                <a:cubicBezTo>
                  <a:pt x="1791370" y="-3784"/>
                  <a:pt x="1656718" y="47250"/>
                  <a:pt x="1351061" y="36576"/>
                </a:cubicBezTo>
                <a:cubicBezTo>
                  <a:pt x="1049432" y="36862"/>
                  <a:pt x="1057414" y="22750"/>
                  <a:pt x="840967" y="36576"/>
                </a:cubicBezTo>
                <a:cubicBezTo>
                  <a:pt x="624196" y="12731"/>
                  <a:pt x="308883" y="57856"/>
                  <a:pt x="0" y="36576"/>
                </a:cubicBezTo>
                <a:cubicBezTo>
                  <a:pt x="57" y="20451"/>
                  <a:pt x="-862" y="9044"/>
                  <a:pt x="0" y="0"/>
                </a:cubicBezTo>
                <a:close/>
              </a:path>
              <a:path w="8961120" h="36576" stroke="0" extrusionOk="0">
                <a:moveTo>
                  <a:pt x="0" y="0"/>
                </a:moveTo>
                <a:cubicBezTo>
                  <a:pt x="200453" y="14646"/>
                  <a:pt x="334344" y="1037"/>
                  <a:pt x="599706" y="0"/>
                </a:cubicBezTo>
                <a:cubicBezTo>
                  <a:pt x="871094" y="-10066"/>
                  <a:pt x="849810" y="-1830"/>
                  <a:pt x="1020189" y="0"/>
                </a:cubicBezTo>
                <a:cubicBezTo>
                  <a:pt x="1227022" y="-13278"/>
                  <a:pt x="1656447" y="-22544"/>
                  <a:pt x="1888728" y="0"/>
                </a:cubicBezTo>
                <a:cubicBezTo>
                  <a:pt x="2155621" y="63042"/>
                  <a:pt x="2322197" y="-24389"/>
                  <a:pt x="2488434" y="0"/>
                </a:cubicBezTo>
                <a:cubicBezTo>
                  <a:pt x="2646196" y="13840"/>
                  <a:pt x="2800386" y="6764"/>
                  <a:pt x="3088140" y="0"/>
                </a:cubicBezTo>
                <a:cubicBezTo>
                  <a:pt x="3414375" y="-54468"/>
                  <a:pt x="3659312" y="27230"/>
                  <a:pt x="3956679" y="0"/>
                </a:cubicBezTo>
                <a:cubicBezTo>
                  <a:pt x="4262238" y="-14248"/>
                  <a:pt x="4243587" y="5913"/>
                  <a:pt x="4466774" y="0"/>
                </a:cubicBezTo>
                <a:cubicBezTo>
                  <a:pt x="4707647" y="-46190"/>
                  <a:pt x="5151526" y="-18552"/>
                  <a:pt x="5335313" y="0"/>
                </a:cubicBezTo>
                <a:cubicBezTo>
                  <a:pt x="5544589" y="16782"/>
                  <a:pt x="6000844" y="-11141"/>
                  <a:pt x="6203852" y="0"/>
                </a:cubicBezTo>
                <a:cubicBezTo>
                  <a:pt x="6422418" y="-42084"/>
                  <a:pt x="6632209" y="-23492"/>
                  <a:pt x="6893169" y="0"/>
                </a:cubicBezTo>
                <a:cubicBezTo>
                  <a:pt x="7149521" y="36974"/>
                  <a:pt x="7552890" y="10735"/>
                  <a:pt x="7761709" y="0"/>
                </a:cubicBezTo>
                <a:cubicBezTo>
                  <a:pt x="7935492" y="-62639"/>
                  <a:pt x="8152157" y="-16887"/>
                  <a:pt x="8361414" y="0"/>
                </a:cubicBezTo>
                <a:cubicBezTo>
                  <a:pt x="8561122" y="16045"/>
                  <a:pt x="8758509" y="26817"/>
                  <a:pt x="8961120" y="0"/>
                </a:cubicBezTo>
                <a:cubicBezTo>
                  <a:pt x="8962688" y="6924"/>
                  <a:pt x="8963554" y="24333"/>
                  <a:pt x="8961120" y="36576"/>
                </a:cubicBezTo>
                <a:cubicBezTo>
                  <a:pt x="8692971" y="40411"/>
                  <a:pt x="8572976" y="74067"/>
                  <a:pt x="8271803" y="36576"/>
                </a:cubicBezTo>
                <a:cubicBezTo>
                  <a:pt x="7973060" y="16131"/>
                  <a:pt x="7877507" y="66939"/>
                  <a:pt x="7582486" y="36576"/>
                </a:cubicBezTo>
                <a:cubicBezTo>
                  <a:pt x="7267710" y="-15731"/>
                  <a:pt x="7121749" y="80198"/>
                  <a:pt x="6713947" y="36576"/>
                </a:cubicBezTo>
                <a:cubicBezTo>
                  <a:pt x="6305400" y="16062"/>
                  <a:pt x="6305891" y="24709"/>
                  <a:pt x="6024630" y="36576"/>
                </a:cubicBezTo>
                <a:cubicBezTo>
                  <a:pt x="5747178" y="40352"/>
                  <a:pt x="5723009" y="27780"/>
                  <a:pt x="5604147" y="36576"/>
                </a:cubicBezTo>
                <a:cubicBezTo>
                  <a:pt x="5480103" y="49706"/>
                  <a:pt x="5318920" y="60680"/>
                  <a:pt x="5094052" y="36576"/>
                </a:cubicBezTo>
                <a:cubicBezTo>
                  <a:pt x="4895910" y="34780"/>
                  <a:pt x="4454825" y="7998"/>
                  <a:pt x="4225513" y="36576"/>
                </a:cubicBezTo>
                <a:cubicBezTo>
                  <a:pt x="4011116" y="49717"/>
                  <a:pt x="3836203" y="63971"/>
                  <a:pt x="3536196" y="36576"/>
                </a:cubicBezTo>
                <a:cubicBezTo>
                  <a:pt x="3229980" y="25547"/>
                  <a:pt x="3217176" y="26568"/>
                  <a:pt x="3026101" y="36576"/>
                </a:cubicBezTo>
                <a:cubicBezTo>
                  <a:pt x="2834184" y="62655"/>
                  <a:pt x="2479118" y="11013"/>
                  <a:pt x="2336784" y="36576"/>
                </a:cubicBezTo>
                <a:cubicBezTo>
                  <a:pt x="2178643" y="86732"/>
                  <a:pt x="2029883" y="31613"/>
                  <a:pt x="1916301" y="36576"/>
                </a:cubicBezTo>
                <a:cubicBezTo>
                  <a:pt x="1726832" y="21729"/>
                  <a:pt x="1653997" y="30593"/>
                  <a:pt x="1495818" y="36576"/>
                </a:cubicBezTo>
                <a:cubicBezTo>
                  <a:pt x="1314817" y="44131"/>
                  <a:pt x="1113318" y="74338"/>
                  <a:pt x="806501" y="36576"/>
                </a:cubicBezTo>
                <a:cubicBezTo>
                  <a:pt x="523399" y="22426"/>
                  <a:pt x="389232" y="19948"/>
                  <a:pt x="0" y="36576"/>
                </a:cubicBezTo>
                <a:cubicBezTo>
                  <a:pt x="-2287" y="19468"/>
                  <a:pt x="850" y="10340"/>
                  <a:pt x="0" y="0"/>
                </a:cubicBezTo>
                <a:close/>
              </a:path>
              <a:path w="8961120" h="36576" fill="none" stroke="0" extrusionOk="0">
                <a:moveTo>
                  <a:pt x="0" y="0"/>
                </a:moveTo>
                <a:cubicBezTo>
                  <a:pt x="118018" y="-29805"/>
                  <a:pt x="323546" y="39083"/>
                  <a:pt x="599706" y="0"/>
                </a:cubicBezTo>
                <a:cubicBezTo>
                  <a:pt x="882993" y="-10299"/>
                  <a:pt x="1014678" y="-21100"/>
                  <a:pt x="1289023" y="0"/>
                </a:cubicBezTo>
                <a:cubicBezTo>
                  <a:pt x="1483122" y="58031"/>
                  <a:pt x="1856950" y="6004"/>
                  <a:pt x="2067951" y="0"/>
                </a:cubicBezTo>
                <a:cubicBezTo>
                  <a:pt x="2256375" y="18242"/>
                  <a:pt x="2510593" y="12240"/>
                  <a:pt x="2667656" y="0"/>
                </a:cubicBezTo>
                <a:cubicBezTo>
                  <a:pt x="2993064" y="16071"/>
                  <a:pt x="3161914" y="16571"/>
                  <a:pt x="3356973" y="0"/>
                </a:cubicBezTo>
                <a:cubicBezTo>
                  <a:pt x="3615357" y="-52359"/>
                  <a:pt x="3854315" y="39101"/>
                  <a:pt x="4225513" y="0"/>
                </a:cubicBezTo>
                <a:cubicBezTo>
                  <a:pt x="4600052" y="-31483"/>
                  <a:pt x="4584376" y="24241"/>
                  <a:pt x="4735607" y="0"/>
                </a:cubicBezTo>
                <a:cubicBezTo>
                  <a:pt x="4838929" y="-65337"/>
                  <a:pt x="5217983" y="62461"/>
                  <a:pt x="5514535" y="0"/>
                </a:cubicBezTo>
                <a:cubicBezTo>
                  <a:pt x="5820130" y="6865"/>
                  <a:pt x="5851591" y="23826"/>
                  <a:pt x="6024630" y="0"/>
                </a:cubicBezTo>
                <a:cubicBezTo>
                  <a:pt x="6211300" y="15890"/>
                  <a:pt x="6518740" y="-3755"/>
                  <a:pt x="6713947" y="0"/>
                </a:cubicBezTo>
                <a:cubicBezTo>
                  <a:pt x="6795618" y="5121"/>
                  <a:pt x="7014889" y="7953"/>
                  <a:pt x="7111200" y="0"/>
                </a:cubicBezTo>
                <a:cubicBezTo>
                  <a:pt x="7207511" y="-7953"/>
                  <a:pt x="7354938" y="-3507"/>
                  <a:pt x="7492875" y="0"/>
                </a:cubicBezTo>
                <a:cubicBezTo>
                  <a:pt x="7683361" y="-13679"/>
                  <a:pt x="7768889" y="-13684"/>
                  <a:pt x="7913358" y="0"/>
                </a:cubicBezTo>
                <a:cubicBezTo>
                  <a:pt x="8049896" y="3541"/>
                  <a:pt x="8196421" y="29025"/>
                  <a:pt x="8333842" y="0"/>
                </a:cubicBezTo>
                <a:cubicBezTo>
                  <a:pt x="8464504" y="-28100"/>
                  <a:pt x="8820395" y="26601"/>
                  <a:pt x="8961120" y="0"/>
                </a:cubicBezTo>
                <a:cubicBezTo>
                  <a:pt x="8963027" y="9493"/>
                  <a:pt x="8960071" y="24254"/>
                  <a:pt x="8961120" y="36576"/>
                </a:cubicBezTo>
                <a:cubicBezTo>
                  <a:pt x="8660572" y="-14204"/>
                  <a:pt x="8444082" y="28078"/>
                  <a:pt x="8182192" y="36576"/>
                </a:cubicBezTo>
                <a:cubicBezTo>
                  <a:pt x="7927630" y="48341"/>
                  <a:pt x="7654283" y="79607"/>
                  <a:pt x="7492875" y="36576"/>
                </a:cubicBezTo>
                <a:cubicBezTo>
                  <a:pt x="7357622" y="15378"/>
                  <a:pt x="7160940" y="7384"/>
                  <a:pt x="6893169" y="36576"/>
                </a:cubicBezTo>
                <a:cubicBezTo>
                  <a:pt x="6671852" y="67110"/>
                  <a:pt x="6309740" y="58493"/>
                  <a:pt x="6114241" y="36576"/>
                </a:cubicBezTo>
                <a:cubicBezTo>
                  <a:pt x="5896268" y="17343"/>
                  <a:pt x="5639459" y="89578"/>
                  <a:pt x="5424924" y="36576"/>
                </a:cubicBezTo>
                <a:cubicBezTo>
                  <a:pt x="5257972" y="76228"/>
                  <a:pt x="4973505" y="90828"/>
                  <a:pt x="4556385" y="36576"/>
                </a:cubicBezTo>
                <a:cubicBezTo>
                  <a:pt x="4217392" y="38157"/>
                  <a:pt x="4095196" y="24752"/>
                  <a:pt x="3687846" y="36576"/>
                </a:cubicBezTo>
                <a:cubicBezTo>
                  <a:pt x="3321185" y="37545"/>
                  <a:pt x="3082472" y="37432"/>
                  <a:pt x="2908917" y="36576"/>
                </a:cubicBezTo>
                <a:cubicBezTo>
                  <a:pt x="2718585" y="36682"/>
                  <a:pt x="2474591" y="73177"/>
                  <a:pt x="2129989" y="36576"/>
                </a:cubicBezTo>
                <a:cubicBezTo>
                  <a:pt x="1767856" y="28659"/>
                  <a:pt x="1656969" y="31642"/>
                  <a:pt x="1351061" y="36576"/>
                </a:cubicBezTo>
                <a:cubicBezTo>
                  <a:pt x="1050833" y="41497"/>
                  <a:pt x="1056469" y="21515"/>
                  <a:pt x="840967" y="36576"/>
                </a:cubicBezTo>
                <a:cubicBezTo>
                  <a:pt x="621685" y="100001"/>
                  <a:pt x="355662" y="33452"/>
                  <a:pt x="0" y="36576"/>
                </a:cubicBezTo>
                <a:cubicBezTo>
                  <a:pt x="-1201" y="19784"/>
                  <a:pt x="838" y="86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961120"/>
                      <a:gd name="connsiteY0" fmla="*/ 0 h 36576"/>
                      <a:gd name="connsiteX1" fmla="*/ 599706 w 8961120"/>
                      <a:gd name="connsiteY1" fmla="*/ 0 h 36576"/>
                      <a:gd name="connsiteX2" fmla="*/ 1289023 w 8961120"/>
                      <a:gd name="connsiteY2" fmla="*/ 0 h 36576"/>
                      <a:gd name="connsiteX3" fmla="*/ 2067951 w 8961120"/>
                      <a:gd name="connsiteY3" fmla="*/ 0 h 36576"/>
                      <a:gd name="connsiteX4" fmla="*/ 2667656 w 8961120"/>
                      <a:gd name="connsiteY4" fmla="*/ 0 h 36576"/>
                      <a:gd name="connsiteX5" fmla="*/ 3356973 w 8961120"/>
                      <a:gd name="connsiteY5" fmla="*/ 0 h 36576"/>
                      <a:gd name="connsiteX6" fmla="*/ 4225513 w 8961120"/>
                      <a:gd name="connsiteY6" fmla="*/ 0 h 36576"/>
                      <a:gd name="connsiteX7" fmla="*/ 4735607 w 8961120"/>
                      <a:gd name="connsiteY7" fmla="*/ 0 h 36576"/>
                      <a:gd name="connsiteX8" fmla="*/ 5514535 w 8961120"/>
                      <a:gd name="connsiteY8" fmla="*/ 0 h 36576"/>
                      <a:gd name="connsiteX9" fmla="*/ 6024630 w 8961120"/>
                      <a:gd name="connsiteY9" fmla="*/ 0 h 36576"/>
                      <a:gd name="connsiteX10" fmla="*/ 6713947 w 8961120"/>
                      <a:gd name="connsiteY10" fmla="*/ 0 h 36576"/>
                      <a:gd name="connsiteX11" fmla="*/ 7492875 w 8961120"/>
                      <a:gd name="connsiteY11" fmla="*/ 0 h 36576"/>
                      <a:gd name="connsiteX12" fmla="*/ 7913358 w 8961120"/>
                      <a:gd name="connsiteY12" fmla="*/ 0 h 36576"/>
                      <a:gd name="connsiteX13" fmla="*/ 8333842 w 8961120"/>
                      <a:gd name="connsiteY13" fmla="*/ 0 h 36576"/>
                      <a:gd name="connsiteX14" fmla="*/ 8961120 w 8961120"/>
                      <a:gd name="connsiteY14" fmla="*/ 0 h 36576"/>
                      <a:gd name="connsiteX15" fmla="*/ 8961120 w 8961120"/>
                      <a:gd name="connsiteY15" fmla="*/ 36576 h 36576"/>
                      <a:gd name="connsiteX16" fmla="*/ 8182192 w 8961120"/>
                      <a:gd name="connsiteY16" fmla="*/ 36576 h 36576"/>
                      <a:gd name="connsiteX17" fmla="*/ 7492875 w 8961120"/>
                      <a:gd name="connsiteY17" fmla="*/ 36576 h 36576"/>
                      <a:gd name="connsiteX18" fmla="*/ 6893169 w 8961120"/>
                      <a:gd name="connsiteY18" fmla="*/ 36576 h 36576"/>
                      <a:gd name="connsiteX19" fmla="*/ 6114241 w 8961120"/>
                      <a:gd name="connsiteY19" fmla="*/ 36576 h 36576"/>
                      <a:gd name="connsiteX20" fmla="*/ 5424924 w 8961120"/>
                      <a:gd name="connsiteY20" fmla="*/ 36576 h 36576"/>
                      <a:gd name="connsiteX21" fmla="*/ 4556385 w 8961120"/>
                      <a:gd name="connsiteY21" fmla="*/ 36576 h 36576"/>
                      <a:gd name="connsiteX22" fmla="*/ 3687846 w 8961120"/>
                      <a:gd name="connsiteY22" fmla="*/ 36576 h 36576"/>
                      <a:gd name="connsiteX23" fmla="*/ 2908917 w 8961120"/>
                      <a:gd name="connsiteY23" fmla="*/ 36576 h 36576"/>
                      <a:gd name="connsiteX24" fmla="*/ 2129989 w 8961120"/>
                      <a:gd name="connsiteY24" fmla="*/ 36576 h 36576"/>
                      <a:gd name="connsiteX25" fmla="*/ 1351061 w 8961120"/>
                      <a:gd name="connsiteY25" fmla="*/ 36576 h 36576"/>
                      <a:gd name="connsiteX26" fmla="*/ 840967 w 8961120"/>
                      <a:gd name="connsiteY26" fmla="*/ 36576 h 36576"/>
                      <a:gd name="connsiteX27" fmla="*/ 0 w 8961120"/>
                      <a:gd name="connsiteY27" fmla="*/ 36576 h 36576"/>
                      <a:gd name="connsiteX28" fmla="*/ 0 w 8961120"/>
                      <a:gd name="connsiteY28" fmla="*/ 0 h 36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8961120" h="36576" fill="none" extrusionOk="0">
                        <a:moveTo>
                          <a:pt x="0" y="0"/>
                        </a:moveTo>
                        <a:cubicBezTo>
                          <a:pt x="141480" y="-15333"/>
                          <a:pt x="370118" y="21604"/>
                          <a:pt x="599706" y="0"/>
                        </a:cubicBezTo>
                        <a:cubicBezTo>
                          <a:pt x="829294" y="-21604"/>
                          <a:pt x="1058535" y="-22495"/>
                          <a:pt x="1289023" y="0"/>
                        </a:cubicBezTo>
                        <a:cubicBezTo>
                          <a:pt x="1519511" y="22495"/>
                          <a:pt x="1862975" y="-27298"/>
                          <a:pt x="2067951" y="0"/>
                        </a:cubicBezTo>
                        <a:cubicBezTo>
                          <a:pt x="2272927" y="27298"/>
                          <a:pt x="2486269" y="618"/>
                          <a:pt x="2667656" y="0"/>
                        </a:cubicBezTo>
                        <a:cubicBezTo>
                          <a:pt x="2849043" y="-618"/>
                          <a:pt x="3130582" y="294"/>
                          <a:pt x="3356973" y="0"/>
                        </a:cubicBezTo>
                        <a:cubicBezTo>
                          <a:pt x="3583364" y="-294"/>
                          <a:pt x="3860958" y="33263"/>
                          <a:pt x="4225513" y="0"/>
                        </a:cubicBezTo>
                        <a:cubicBezTo>
                          <a:pt x="4590068" y="-33263"/>
                          <a:pt x="4589519" y="15734"/>
                          <a:pt x="4735607" y="0"/>
                        </a:cubicBezTo>
                        <a:cubicBezTo>
                          <a:pt x="4881695" y="-15734"/>
                          <a:pt x="5207957" y="-6921"/>
                          <a:pt x="5514535" y="0"/>
                        </a:cubicBezTo>
                        <a:cubicBezTo>
                          <a:pt x="5821113" y="6921"/>
                          <a:pt x="5851142" y="25056"/>
                          <a:pt x="6024630" y="0"/>
                        </a:cubicBezTo>
                        <a:cubicBezTo>
                          <a:pt x="6198119" y="-25056"/>
                          <a:pt x="6514519" y="416"/>
                          <a:pt x="6713947" y="0"/>
                        </a:cubicBezTo>
                        <a:cubicBezTo>
                          <a:pt x="6913375" y="-416"/>
                          <a:pt x="7296443" y="-1148"/>
                          <a:pt x="7492875" y="0"/>
                        </a:cubicBezTo>
                        <a:cubicBezTo>
                          <a:pt x="7689307" y="1148"/>
                          <a:pt x="7771987" y="-10766"/>
                          <a:pt x="7913358" y="0"/>
                        </a:cubicBezTo>
                        <a:cubicBezTo>
                          <a:pt x="8054729" y="10766"/>
                          <a:pt x="8199560" y="17209"/>
                          <a:pt x="8333842" y="0"/>
                        </a:cubicBezTo>
                        <a:cubicBezTo>
                          <a:pt x="8468124" y="-17209"/>
                          <a:pt x="8809906" y="28732"/>
                          <a:pt x="8961120" y="0"/>
                        </a:cubicBezTo>
                        <a:cubicBezTo>
                          <a:pt x="8961581" y="9258"/>
                          <a:pt x="8962567" y="24151"/>
                          <a:pt x="8961120" y="36576"/>
                        </a:cubicBezTo>
                        <a:cubicBezTo>
                          <a:pt x="8648097" y="8285"/>
                          <a:pt x="8460001" y="19892"/>
                          <a:pt x="8182192" y="36576"/>
                        </a:cubicBezTo>
                        <a:cubicBezTo>
                          <a:pt x="7904383" y="53260"/>
                          <a:pt x="7651168" y="50024"/>
                          <a:pt x="7492875" y="36576"/>
                        </a:cubicBezTo>
                        <a:cubicBezTo>
                          <a:pt x="7334582" y="23128"/>
                          <a:pt x="7161252" y="15794"/>
                          <a:pt x="6893169" y="36576"/>
                        </a:cubicBezTo>
                        <a:cubicBezTo>
                          <a:pt x="6625086" y="57358"/>
                          <a:pt x="6346059" y="13226"/>
                          <a:pt x="6114241" y="36576"/>
                        </a:cubicBezTo>
                        <a:cubicBezTo>
                          <a:pt x="5882423" y="59926"/>
                          <a:pt x="5611664" y="59524"/>
                          <a:pt x="5424924" y="36576"/>
                        </a:cubicBezTo>
                        <a:cubicBezTo>
                          <a:pt x="5238184" y="13628"/>
                          <a:pt x="4904817" y="66788"/>
                          <a:pt x="4556385" y="36576"/>
                        </a:cubicBezTo>
                        <a:cubicBezTo>
                          <a:pt x="4207953" y="6364"/>
                          <a:pt x="4069347" y="32352"/>
                          <a:pt x="3687846" y="36576"/>
                        </a:cubicBezTo>
                        <a:cubicBezTo>
                          <a:pt x="3306345" y="40800"/>
                          <a:pt x="3068536" y="25951"/>
                          <a:pt x="2908917" y="36576"/>
                        </a:cubicBezTo>
                        <a:cubicBezTo>
                          <a:pt x="2749298" y="47201"/>
                          <a:pt x="2482422" y="65251"/>
                          <a:pt x="2129989" y="36576"/>
                        </a:cubicBezTo>
                        <a:cubicBezTo>
                          <a:pt x="1777556" y="7901"/>
                          <a:pt x="1654480" y="34614"/>
                          <a:pt x="1351061" y="36576"/>
                        </a:cubicBezTo>
                        <a:cubicBezTo>
                          <a:pt x="1047642" y="38538"/>
                          <a:pt x="1054685" y="22582"/>
                          <a:pt x="840967" y="36576"/>
                        </a:cubicBezTo>
                        <a:cubicBezTo>
                          <a:pt x="627249" y="50570"/>
                          <a:pt x="351133" y="53217"/>
                          <a:pt x="0" y="36576"/>
                        </a:cubicBezTo>
                        <a:cubicBezTo>
                          <a:pt x="-472" y="19807"/>
                          <a:pt x="-535" y="8247"/>
                          <a:pt x="0" y="0"/>
                        </a:cubicBezTo>
                        <a:close/>
                      </a:path>
                      <a:path w="8961120" h="36576" stroke="0" extrusionOk="0">
                        <a:moveTo>
                          <a:pt x="0" y="0"/>
                        </a:moveTo>
                        <a:cubicBezTo>
                          <a:pt x="173318" y="24176"/>
                          <a:pt x="330229" y="10910"/>
                          <a:pt x="599706" y="0"/>
                        </a:cubicBezTo>
                        <a:cubicBezTo>
                          <a:pt x="869183" y="-10910"/>
                          <a:pt x="847424" y="1915"/>
                          <a:pt x="1020189" y="0"/>
                        </a:cubicBezTo>
                        <a:cubicBezTo>
                          <a:pt x="1192954" y="-1915"/>
                          <a:pt x="1624559" y="-28249"/>
                          <a:pt x="1888728" y="0"/>
                        </a:cubicBezTo>
                        <a:cubicBezTo>
                          <a:pt x="2152897" y="28249"/>
                          <a:pt x="2347351" y="-14939"/>
                          <a:pt x="2488434" y="0"/>
                        </a:cubicBezTo>
                        <a:cubicBezTo>
                          <a:pt x="2629517" y="14939"/>
                          <a:pt x="2800841" y="26223"/>
                          <a:pt x="3088140" y="0"/>
                        </a:cubicBezTo>
                        <a:cubicBezTo>
                          <a:pt x="3375439" y="-26223"/>
                          <a:pt x="3652831" y="14211"/>
                          <a:pt x="3956679" y="0"/>
                        </a:cubicBezTo>
                        <a:cubicBezTo>
                          <a:pt x="4260527" y="-14211"/>
                          <a:pt x="4242730" y="6792"/>
                          <a:pt x="4466774" y="0"/>
                        </a:cubicBezTo>
                        <a:cubicBezTo>
                          <a:pt x="4690818" y="-6792"/>
                          <a:pt x="5136125" y="-25519"/>
                          <a:pt x="5335313" y="0"/>
                        </a:cubicBezTo>
                        <a:cubicBezTo>
                          <a:pt x="5534501" y="25519"/>
                          <a:pt x="5994618" y="-13332"/>
                          <a:pt x="6203852" y="0"/>
                        </a:cubicBezTo>
                        <a:cubicBezTo>
                          <a:pt x="6413086" y="13332"/>
                          <a:pt x="6641282" y="-3462"/>
                          <a:pt x="6893169" y="0"/>
                        </a:cubicBezTo>
                        <a:cubicBezTo>
                          <a:pt x="7145056" y="3462"/>
                          <a:pt x="7586314" y="18738"/>
                          <a:pt x="7761709" y="0"/>
                        </a:cubicBezTo>
                        <a:cubicBezTo>
                          <a:pt x="7937104" y="-18738"/>
                          <a:pt x="8158068" y="-11761"/>
                          <a:pt x="8361414" y="0"/>
                        </a:cubicBezTo>
                        <a:cubicBezTo>
                          <a:pt x="8564761" y="11761"/>
                          <a:pt x="8732843" y="11431"/>
                          <a:pt x="8961120" y="0"/>
                        </a:cubicBezTo>
                        <a:cubicBezTo>
                          <a:pt x="8959834" y="7335"/>
                          <a:pt x="8960689" y="23090"/>
                          <a:pt x="8961120" y="36576"/>
                        </a:cubicBezTo>
                        <a:cubicBezTo>
                          <a:pt x="8688604" y="37591"/>
                          <a:pt x="8580507" y="51331"/>
                          <a:pt x="8271803" y="36576"/>
                        </a:cubicBezTo>
                        <a:cubicBezTo>
                          <a:pt x="7963099" y="21821"/>
                          <a:pt x="7885912" y="70879"/>
                          <a:pt x="7582486" y="36576"/>
                        </a:cubicBezTo>
                        <a:cubicBezTo>
                          <a:pt x="7279060" y="2273"/>
                          <a:pt x="7124640" y="58875"/>
                          <a:pt x="6713947" y="36576"/>
                        </a:cubicBezTo>
                        <a:cubicBezTo>
                          <a:pt x="6303254" y="14277"/>
                          <a:pt x="6305410" y="26805"/>
                          <a:pt x="6024630" y="36576"/>
                        </a:cubicBezTo>
                        <a:cubicBezTo>
                          <a:pt x="5743850" y="46347"/>
                          <a:pt x="5721586" y="27452"/>
                          <a:pt x="5604147" y="36576"/>
                        </a:cubicBezTo>
                        <a:cubicBezTo>
                          <a:pt x="5486708" y="45700"/>
                          <a:pt x="5327814" y="44935"/>
                          <a:pt x="5094052" y="36576"/>
                        </a:cubicBezTo>
                        <a:cubicBezTo>
                          <a:pt x="4860290" y="28217"/>
                          <a:pt x="4435653" y="17219"/>
                          <a:pt x="4225513" y="36576"/>
                        </a:cubicBezTo>
                        <a:cubicBezTo>
                          <a:pt x="4015373" y="55933"/>
                          <a:pt x="3842740" y="48019"/>
                          <a:pt x="3536196" y="36576"/>
                        </a:cubicBezTo>
                        <a:cubicBezTo>
                          <a:pt x="3229652" y="25133"/>
                          <a:pt x="3219329" y="26285"/>
                          <a:pt x="3026101" y="36576"/>
                        </a:cubicBezTo>
                        <a:cubicBezTo>
                          <a:pt x="2832873" y="46867"/>
                          <a:pt x="2489409" y="9200"/>
                          <a:pt x="2336784" y="36576"/>
                        </a:cubicBezTo>
                        <a:cubicBezTo>
                          <a:pt x="2184159" y="63952"/>
                          <a:pt x="2049920" y="36374"/>
                          <a:pt x="1916301" y="36576"/>
                        </a:cubicBezTo>
                        <a:cubicBezTo>
                          <a:pt x="1782682" y="36778"/>
                          <a:pt x="1607936" y="36547"/>
                          <a:pt x="1495818" y="36576"/>
                        </a:cubicBezTo>
                        <a:cubicBezTo>
                          <a:pt x="1383700" y="36605"/>
                          <a:pt x="1097703" y="70325"/>
                          <a:pt x="806501" y="36576"/>
                        </a:cubicBezTo>
                        <a:cubicBezTo>
                          <a:pt x="515299" y="2827"/>
                          <a:pt x="401710" y="-327"/>
                          <a:pt x="0" y="36576"/>
                        </a:cubicBezTo>
                        <a:cubicBezTo>
                          <a:pt x="-1649" y="19104"/>
                          <a:pt x="652" y="102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10321-EA9A-3171-CF91-1CE8A8151EC4}"/>
              </a:ext>
            </a:extLst>
          </p:cNvPr>
          <p:cNvSpPr txBox="1"/>
          <p:nvPr/>
        </p:nvSpPr>
        <p:spPr>
          <a:xfrm>
            <a:off x="9908344" y="342900"/>
            <a:ext cx="14606720" cy="12641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eaLnBrk="1" hangingPunct="1">
              <a:lnSpc>
                <a:spcPct val="170000"/>
              </a:lnSpc>
              <a:spcBef>
                <a:spcPts val="2000"/>
              </a:spcBef>
            </a:pPr>
            <a:r>
              <a:rPr lang="en-US" sz="11100" spc="-85" dirty="0">
                <a:solidFill>
                  <a:srgbClr val="005A52"/>
                </a:solidFill>
                <a:latin typeface="Arial" panose="020B0604020202020204" pitchFamily="34" charset="0"/>
              </a:rPr>
              <a:t>PES Ireland provides a range of income and employment-related initiatives for employers to </a:t>
            </a:r>
            <a:r>
              <a:rPr lang="en-US" sz="11100" spc="-85" dirty="0" err="1">
                <a:solidFill>
                  <a:srgbClr val="005A52"/>
                </a:solidFill>
                <a:latin typeface="Arial" panose="020B0604020202020204" pitchFamily="34" charset="0"/>
              </a:rPr>
              <a:t>incentivise</a:t>
            </a:r>
            <a:r>
              <a:rPr lang="en-US" sz="11100" spc="-85" dirty="0">
                <a:solidFill>
                  <a:srgbClr val="005A52"/>
                </a:solidFill>
                <a:latin typeface="Arial" panose="020B0604020202020204" pitchFamily="34" charset="0"/>
              </a:rPr>
              <a:t> recruitment of Jobseekers and People with Disabilities  including as follows:</a:t>
            </a:r>
          </a:p>
          <a:p>
            <a:pPr marL="742950" indent="-228600" eaLnBrk="1" hangingPunct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100" b="1" dirty="0">
                <a:solidFill>
                  <a:srgbClr val="005A52"/>
                </a:solidFill>
                <a:latin typeface="Arial" panose="020B0604020202020204" pitchFamily="34" charset="0"/>
              </a:rPr>
              <a:t>Work Placement Experience </a:t>
            </a:r>
            <a:r>
              <a:rPr lang="en-US" sz="11100" b="1" dirty="0" err="1">
                <a:solidFill>
                  <a:srgbClr val="005A52"/>
                </a:solidFill>
                <a:latin typeface="Arial" panose="020B0604020202020204" pitchFamily="34" charset="0"/>
              </a:rPr>
              <a:t>Programme</a:t>
            </a:r>
            <a:r>
              <a:rPr lang="en-US" sz="11100" b="1" dirty="0">
                <a:solidFill>
                  <a:srgbClr val="005A52"/>
                </a:solidFill>
                <a:latin typeface="Arial" panose="020B0604020202020204" pitchFamily="34" charset="0"/>
              </a:rPr>
              <a:t> (WPEP) :  </a:t>
            </a:r>
            <a:r>
              <a:rPr lang="en-US" sz="11100" dirty="0">
                <a:solidFill>
                  <a:srgbClr val="005A52"/>
                </a:solidFill>
                <a:latin typeface="Arial" panose="020B0604020202020204" pitchFamily="34" charset="0"/>
              </a:rPr>
              <a:t>a funded work placement scheme</a:t>
            </a:r>
          </a:p>
          <a:p>
            <a:pPr marL="742950" indent="-228600" eaLnBrk="1" hangingPunct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100" b="1" dirty="0" err="1">
                <a:solidFill>
                  <a:srgbClr val="005A52"/>
                </a:solidFill>
                <a:latin typeface="Arial" panose="020B0604020202020204" pitchFamily="34" charset="0"/>
              </a:rPr>
              <a:t>JobsPlus</a:t>
            </a:r>
            <a:r>
              <a:rPr lang="en-US" sz="11100" b="1" dirty="0">
                <a:solidFill>
                  <a:srgbClr val="005A52"/>
                </a:solidFill>
                <a:latin typeface="Arial" panose="020B0604020202020204" pitchFamily="34" charset="0"/>
              </a:rPr>
              <a:t> Scheme : </a:t>
            </a:r>
            <a:r>
              <a:rPr lang="en-US" sz="11100" dirty="0">
                <a:solidFill>
                  <a:srgbClr val="005A52"/>
                </a:solidFill>
                <a:latin typeface="Arial" panose="020B0604020202020204" pitchFamily="34" charset="0"/>
              </a:rPr>
              <a:t>designed to provide long term unemployed with opportunities to engage in employment </a:t>
            </a:r>
            <a:endParaRPr lang="en-US" sz="11100" b="1" dirty="0">
              <a:solidFill>
                <a:srgbClr val="005A52"/>
              </a:solidFill>
              <a:latin typeface="Arial" panose="020B0604020202020204" pitchFamily="34" charset="0"/>
            </a:endParaRPr>
          </a:p>
          <a:p>
            <a:pPr marL="742950" indent="-228600" eaLnBrk="1" hangingPunct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100" b="1" dirty="0">
                <a:solidFill>
                  <a:srgbClr val="005A52"/>
                </a:solidFill>
                <a:latin typeface="Arial" panose="020B0604020202020204" pitchFamily="34" charset="0"/>
              </a:rPr>
              <a:t>Reasonable Accommodation Fund  (RAF) </a:t>
            </a:r>
            <a:r>
              <a:rPr lang="en-US" sz="11100" dirty="0">
                <a:solidFill>
                  <a:srgbClr val="005A52"/>
                </a:solidFill>
                <a:latin typeface="Arial" panose="020B0604020202020204" pitchFamily="34" charset="0"/>
              </a:rPr>
              <a:t>for People with Disabilities : financial supports for workplace accessibility &amp; in-work supports</a:t>
            </a:r>
          </a:p>
          <a:p>
            <a:pPr marL="742950" indent="-228600" eaLnBrk="1" hangingPunct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1100" b="1" dirty="0">
                <a:solidFill>
                  <a:srgbClr val="005A52"/>
                </a:solidFill>
                <a:effectLst/>
                <a:latin typeface="Arial" panose="020B0604020202020204" pitchFamily="34" charset="0"/>
              </a:rPr>
              <a:t>Work Subsidy Scheme (WSS) : </a:t>
            </a:r>
            <a:r>
              <a:rPr lang="en-US" sz="11100" dirty="0">
                <a:solidFill>
                  <a:srgbClr val="005A52"/>
                </a:solidFill>
                <a:effectLst/>
                <a:latin typeface="Arial" panose="020B0604020202020204" pitchFamily="34" charset="0"/>
              </a:rPr>
              <a:t>financial incentives to employers to employ People with Disabilities</a:t>
            </a:r>
            <a:endParaRPr lang="en-US" sz="11100" b="1" dirty="0">
              <a:solidFill>
                <a:srgbClr val="005A52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en-US" sz="11100" dirty="0">
                <a:solidFill>
                  <a:srgbClr val="005A52"/>
                </a:solidFill>
                <a:latin typeface="Arial" panose="020B0604020202020204" pitchFamily="34" charset="0"/>
              </a:rPr>
              <a:t>Employer Supports for Jobseekers and People with Disabilities are key policy initiatives under the Irish Government's national employment services strategy called </a:t>
            </a:r>
            <a:r>
              <a:rPr lang="en-US" sz="11100" b="1" dirty="0">
                <a:solidFill>
                  <a:srgbClr val="005A52"/>
                </a:solidFill>
                <a:latin typeface="Arial" panose="020B0604020202020204" pitchFamily="34" charset="0"/>
              </a:rPr>
              <a:t>Pathways to Work 2021-2025</a:t>
            </a:r>
            <a:r>
              <a:rPr lang="en-US" sz="11100" dirty="0">
                <a:solidFill>
                  <a:srgbClr val="005A52"/>
                </a:solidFill>
                <a:latin typeface="Arial" panose="020B0604020202020204" pitchFamily="34" charset="0"/>
              </a:rPr>
              <a:t>.</a:t>
            </a:r>
          </a:p>
          <a:p>
            <a:pPr lvl="0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400" spc="-85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946838-06EF-8A6E-F0B7-AED4AFAD0B3B}"/>
              </a:ext>
            </a:extLst>
          </p:cNvPr>
          <p:cNvSpPr txBox="1"/>
          <p:nvPr/>
        </p:nvSpPr>
        <p:spPr>
          <a:xfrm>
            <a:off x="1033203" y="711980"/>
            <a:ext cx="21586074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6000" b="1" dirty="0">
                <a:solidFill>
                  <a:srgbClr val="004D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 Placement </a:t>
            </a:r>
            <a:r>
              <a:rPr lang="en-IE" sz="6000" b="1" dirty="0">
                <a:solidFill>
                  <a:srgbClr val="004D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Experience Programme : WPEP </a:t>
            </a:r>
          </a:p>
          <a:p>
            <a:pPr algn="just">
              <a:lnSpc>
                <a:spcPct val="150000"/>
              </a:lnSpc>
            </a:pPr>
            <a:r>
              <a:rPr lang="en-IE" sz="6000" b="1" dirty="0">
                <a:solidFill>
                  <a:srgbClr val="004D4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IE" sz="6000" b="1" dirty="0">
              <a:solidFill>
                <a:srgbClr val="005A5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229FF-B52D-3888-20C8-8FB94F0B1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2194560"/>
            <a:ext cx="22988155" cy="111658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IE" sz="3600" dirty="0">
                <a:solidFill>
                  <a:srgbClr val="004D4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WPEP is a funded work placement scheme that provides work experience for jobseekers who have been unemployed for more than six months at no cost to employers</a:t>
            </a:r>
            <a:endParaRPr lang="en-I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I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  <a:t>The objective is to keep jobseekers close to the labour market, provide them with quality work experience to increase their employability and increase the likelihood of return to full employment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I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  <a:t>The WPEP employer is required to offer a meaningful, good quality work placement opportunity that provides access to accredited training with on-site supervision and mentoring for the participant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I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IE" sz="3600" dirty="0">
                <a:latin typeface="Arial" panose="020B0604020202020204" pitchFamily="34" charset="0"/>
                <a:cs typeface="Arial" panose="020B0604020202020204" pitchFamily="34" charset="0"/>
              </a:rPr>
              <a:t>The WPEP was launched in July 2021 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E" sz="3600" dirty="0">
                <a:solidFill>
                  <a:srgbClr val="005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September 23 some 828 approved participants  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E" sz="3600" dirty="0">
                <a:solidFill>
                  <a:srgbClr val="005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flat payment rate of €323 per week </a:t>
            </a:r>
            <a:r>
              <a:rPr lang="en-IE" sz="3600" dirty="0">
                <a:solidFill>
                  <a:srgbClr val="0058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increases available for dependants ) and</a:t>
            </a:r>
          </a:p>
          <a:p>
            <a:pPr lvl="3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IE" sz="3600" dirty="0">
                <a:solidFill>
                  <a:srgbClr val="0058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involves a six month placement </a:t>
            </a:r>
            <a:endParaRPr lang="en-IE" sz="3600" dirty="0">
              <a:solidFill>
                <a:srgbClr val="0058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4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4598-7649-2B08-2264-B02DE61F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6000" b="1" dirty="0">
                <a:solidFill>
                  <a:srgbClr val="005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WPEP Participant profiles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3A34B-F81B-94C3-FE86-197A042E7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200" y="3073400"/>
            <a:ext cx="11074400" cy="9280526"/>
          </a:xfrm>
        </p:spPr>
        <p:txBody>
          <a:bodyPr/>
          <a:lstStyle/>
          <a:p>
            <a:r>
              <a:rPr lang="en-IE" b="1" dirty="0">
                <a:solidFill>
                  <a:srgbClr val="005850"/>
                </a:solidFill>
              </a:rPr>
              <a:t>Profile  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53% female/48% male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5% Ukrainian 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10% in receipt of a disability payment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10 from Traveller/Roma community</a:t>
            </a:r>
          </a:p>
          <a:p>
            <a:pPr marL="914400" lvl="1" indent="0">
              <a:buNone/>
            </a:pPr>
            <a:endParaRPr lang="en-IE" dirty="0">
              <a:solidFill>
                <a:srgbClr val="005850"/>
              </a:solidFill>
            </a:endParaRPr>
          </a:p>
          <a:p>
            <a:r>
              <a:rPr lang="en-IE" b="1" dirty="0">
                <a:solidFill>
                  <a:srgbClr val="005850"/>
                </a:solidFill>
              </a:rPr>
              <a:t>Age 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23% 25-29 years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21% under 25 years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57% over 30 years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107B8-65FE-BC6A-AD96-109621A2F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073400"/>
            <a:ext cx="10363200" cy="9280526"/>
          </a:xfrm>
        </p:spPr>
        <p:txBody>
          <a:bodyPr/>
          <a:lstStyle/>
          <a:p>
            <a:r>
              <a:rPr lang="en-IE" b="1" dirty="0">
                <a:solidFill>
                  <a:srgbClr val="005850"/>
                </a:solidFill>
              </a:rPr>
              <a:t>Outcomes </a:t>
            </a:r>
          </a:p>
          <a:p>
            <a:r>
              <a:rPr lang="en-IE" dirty="0">
                <a:solidFill>
                  <a:srgbClr val="005850"/>
                </a:solidFill>
              </a:rPr>
              <a:t>Completed placements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42% WPEP completed moved to employment or self employment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73% of whom with WPEP Employer 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25% WPEP participants with a disability moved to employment</a:t>
            </a:r>
          </a:p>
          <a:p>
            <a:r>
              <a:rPr lang="en-IE" dirty="0">
                <a:solidFill>
                  <a:srgbClr val="005850"/>
                </a:solidFill>
              </a:rPr>
              <a:t>Finished early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31% found employment</a:t>
            </a:r>
          </a:p>
          <a:p>
            <a:pPr lvl="1"/>
            <a:r>
              <a:rPr lang="en-IE" dirty="0">
                <a:solidFill>
                  <a:srgbClr val="005850"/>
                </a:solidFill>
              </a:rPr>
              <a:t>27% of whom with WPEP Employer</a:t>
            </a:r>
          </a:p>
          <a:p>
            <a:pPr lvl="1"/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32FC6-F911-C332-7B32-0B8683D5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E0D10-855E-4E13-9460-0C688B2AFC26}" type="slidenum">
              <a:rPr lang="en-IE" altLang="en-US" smtClean="0"/>
              <a:pPr>
                <a:defRPr/>
              </a:pPr>
              <a:t>4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193209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2E606-1E98-9F75-2B73-03774EFC6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125" y="1701800"/>
            <a:ext cx="22937750" cy="11182189"/>
          </a:xfrm>
        </p:spPr>
        <p:txBody>
          <a:bodyPr>
            <a:normAutofit fontScale="85000" lnSpcReduction="20000"/>
          </a:bodyPr>
          <a:lstStyle/>
          <a:p>
            <a:pPr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IE" sz="4200" b="0" i="0" u="none" strike="noStrike" kern="1200" cap="none" spc="0" normalizeH="0" baseline="0" noProof="0" dirty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IE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JobsPlus</a:t>
            </a:r>
            <a:r>
              <a:rPr kumimoji="0" lang="en-IE" sz="4200" b="0" i="0" u="none" strike="noStrike" kern="1200" cap="none" spc="0" normalizeH="0" baseline="0" noProof="0" dirty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programme is a funding incentive to assist employers who offer eligible jobseekers and other disadvantaged persons permanent employment opportunities.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defRPr/>
            </a:pPr>
            <a:endParaRPr kumimoji="0" lang="en-IE" sz="4200" b="0" i="0" u="none" strike="noStrike" kern="1200" cap="none" spc="0" normalizeH="0" baseline="0" noProof="0" dirty="0">
              <a:ln>
                <a:noFill/>
              </a:ln>
              <a:solidFill>
                <a:srgbClr val="004D44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IE" sz="4200" b="0" i="0" u="none" strike="noStrike" kern="1200" cap="none" spc="0" normalizeH="0" baseline="0" noProof="0" dirty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designed to encourage employers to focus their recruitment efforts on those who have been out of work for long periods and on young people seeking employment. 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defRPr/>
            </a:pPr>
            <a:endParaRPr kumimoji="0" lang="en-IE" sz="4200" b="0" i="0" u="none" strike="noStrike" kern="1200" cap="none" spc="0" normalizeH="0" baseline="0" noProof="0" dirty="0">
              <a:ln>
                <a:noFill/>
              </a:ln>
              <a:solidFill>
                <a:srgbClr val="004D44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en-IE" sz="4200" b="0" i="0" u="none" strike="noStrike" kern="1200" cap="none" spc="0" normalizeH="0" baseline="0" noProof="0" dirty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provides a direct monthly financial incentive to employers over two years, with two levels of grant payable €7,500 or €10,000 provided the employment is maintained. </a:t>
            </a:r>
            <a:r>
              <a:rPr lang="en-IE" sz="4200" spc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level of payment depends on the age of the jobseeker and their circumstances. 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defRPr/>
            </a:pPr>
            <a:endParaRPr kumimoji="0" lang="en-IE" sz="4200" b="0" i="0" u="none" strike="noStrike" kern="1200" cap="none" spc="0" normalizeH="0" baseline="0" noProof="0" dirty="0">
              <a:ln>
                <a:noFill/>
              </a:ln>
              <a:solidFill>
                <a:srgbClr val="004D44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en-IE" sz="4200" spc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Employer must offer at least 30 hours employment per week, over a minimum of four days to employees who must be on the organisation payroll.</a:t>
            </a:r>
            <a:endParaRPr kumimoji="0" lang="en-IE" sz="4200" b="0" i="0" u="none" strike="noStrike" kern="1200" cap="none" spc="0" normalizeH="0" baseline="0" noProof="0" dirty="0">
              <a:ln>
                <a:noFill/>
              </a:ln>
              <a:solidFill>
                <a:srgbClr val="004D44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en-IE" sz="3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E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year to September 23, some 1,224 people have participated in the scheme with some 51% JobsPlus employees are in payment for the €7,500 grant and 4</a:t>
            </a:r>
            <a:r>
              <a:rPr lang="en-IE" sz="4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9% JobsPlus employees are in payment for the €10,000 grant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4D317-3615-AE4F-B78B-A132AE066DA9}"/>
              </a:ext>
            </a:extLst>
          </p:cNvPr>
          <p:cNvSpPr txBox="1"/>
          <p:nvPr/>
        </p:nvSpPr>
        <p:spPr>
          <a:xfrm>
            <a:off x="1473200" y="832011"/>
            <a:ext cx="20243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6000" b="1" spc="-85" dirty="0">
                <a:solidFill>
                  <a:srgbClr val="004D44"/>
                </a:solidFill>
                <a:latin typeface="Arial" panose="020B0604020202020204" pitchFamily="34" charset="0"/>
              </a:rPr>
              <a:t>JobsPlus</a:t>
            </a:r>
          </a:p>
          <a:p>
            <a:endParaRPr lang="en-IE" sz="1000" b="1" spc="-85" dirty="0">
              <a:solidFill>
                <a:srgbClr val="004D44"/>
              </a:solidFill>
              <a:latin typeface="Arial" panose="020B0604020202020204" pitchFamily="34" charset="0"/>
            </a:endParaRPr>
          </a:p>
          <a:p>
            <a:endParaRPr lang="en-IE" sz="3600" b="1" spc="-85" dirty="0">
              <a:solidFill>
                <a:srgbClr val="004D4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0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198F-2B8D-F95A-BE73-2768D947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758950"/>
          </a:xfrm>
        </p:spPr>
        <p:txBody>
          <a:bodyPr/>
          <a:lstStyle/>
          <a:p>
            <a:pPr algn="ctr"/>
            <a:r>
              <a:rPr lang="en-IE" sz="6000" b="1" dirty="0">
                <a:solidFill>
                  <a:srgbClr val="005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profiles and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E732-5614-26A2-E547-48F114B47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067050"/>
            <a:ext cx="10363200" cy="9286876"/>
          </a:xfrm>
        </p:spPr>
        <p:txBody>
          <a:bodyPr/>
          <a:lstStyle/>
          <a:p>
            <a:r>
              <a:rPr lang="en-IE" b="1" dirty="0">
                <a:solidFill>
                  <a:srgbClr val="005A52"/>
                </a:solidFill>
              </a:rPr>
              <a:t>Profile</a:t>
            </a:r>
          </a:p>
          <a:p>
            <a:pPr lvl="1"/>
            <a:r>
              <a:rPr lang="en-IE" dirty="0">
                <a:solidFill>
                  <a:srgbClr val="005A52"/>
                </a:solidFill>
              </a:rPr>
              <a:t>68% male/32% female</a:t>
            </a:r>
          </a:p>
          <a:p>
            <a:endParaRPr lang="en-IE" b="1" dirty="0">
              <a:solidFill>
                <a:srgbClr val="005A52"/>
              </a:solidFill>
            </a:endParaRPr>
          </a:p>
          <a:p>
            <a:r>
              <a:rPr lang="en-IE" b="1" dirty="0">
                <a:solidFill>
                  <a:srgbClr val="005A52"/>
                </a:solidFill>
              </a:rPr>
              <a:t>Age</a:t>
            </a:r>
          </a:p>
          <a:p>
            <a:pPr lvl="1"/>
            <a:r>
              <a:rPr lang="en-IE" dirty="0">
                <a:solidFill>
                  <a:srgbClr val="005A52"/>
                </a:solidFill>
              </a:rPr>
              <a:t>28% under 30 years </a:t>
            </a:r>
          </a:p>
          <a:p>
            <a:pPr lvl="1"/>
            <a:r>
              <a:rPr lang="en-IE" dirty="0">
                <a:solidFill>
                  <a:srgbClr val="005A52"/>
                </a:solidFill>
              </a:rPr>
              <a:t>53% over 30/under 50 years</a:t>
            </a:r>
          </a:p>
          <a:p>
            <a:pPr lvl="1"/>
            <a:r>
              <a:rPr lang="en-IE" dirty="0">
                <a:solidFill>
                  <a:srgbClr val="005A52"/>
                </a:solidFill>
              </a:rPr>
              <a:t>19% over 50 years</a:t>
            </a:r>
          </a:p>
          <a:p>
            <a:pPr marL="9144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pPr lvl="2"/>
            <a:r>
              <a:rPr lang="en-IE" dirty="0"/>
              <a:t>51% </a:t>
            </a:r>
            <a:r>
              <a:rPr lang="en-IE" dirty="0" err="1"/>
              <a:t>Jobplus</a:t>
            </a:r>
            <a:r>
              <a:rPr lang="en-IE" dirty="0"/>
              <a:t> Employees  €7,500 grant</a:t>
            </a:r>
          </a:p>
          <a:p>
            <a:pPr lvl="2"/>
            <a:r>
              <a:rPr lang="en-IE" dirty="0"/>
              <a:t>49% </a:t>
            </a:r>
            <a:r>
              <a:rPr lang="en-IE" dirty="0" err="1"/>
              <a:t>Jobplus</a:t>
            </a:r>
            <a:r>
              <a:rPr lang="en-IE" dirty="0"/>
              <a:t> Employees €10,000 grant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F8F29-F21F-59FB-16B3-E81957718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067050"/>
            <a:ext cx="10363200" cy="9286876"/>
          </a:xfrm>
        </p:spPr>
        <p:txBody>
          <a:bodyPr/>
          <a:lstStyle/>
          <a:p>
            <a:r>
              <a:rPr lang="en-IE" b="1" dirty="0">
                <a:solidFill>
                  <a:srgbClr val="005A52"/>
                </a:solidFill>
              </a:rPr>
              <a:t>Outcomes</a:t>
            </a:r>
          </a:p>
          <a:p>
            <a:pPr lvl="1"/>
            <a:r>
              <a:rPr lang="en-IE" dirty="0">
                <a:solidFill>
                  <a:srgbClr val="005A52"/>
                </a:solidFill>
              </a:rPr>
              <a:t>94.8% who completed 24 months on  </a:t>
            </a:r>
            <a:r>
              <a:rPr lang="en-IE" dirty="0" err="1">
                <a:solidFill>
                  <a:srgbClr val="005A52"/>
                </a:solidFill>
              </a:rPr>
              <a:t>Jobsplus</a:t>
            </a:r>
            <a:r>
              <a:rPr lang="en-IE" dirty="0">
                <a:solidFill>
                  <a:srgbClr val="005A52"/>
                </a:solidFill>
              </a:rPr>
              <a:t> remained  in employment after 30-36 months  </a:t>
            </a:r>
          </a:p>
          <a:p>
            <a:pPr lvl="1"/>
            <a:r>
              <a:rPr lang="en-IE" dirty="0">
                <a:solidFill>
                  <a:srgbClr val="005A52"/>
                </a:solidFill>
              </a:rPr>
              <a:t>87% of those who participated on the scheme remain in employment after 30-36 months </a:t>
            </a:r>
          </a:p>
          <a:p>
            <a:pPr lvl="1"/>
            <a:r>
              <a:rPr lang="en-IE" dirty="0">
                <a:solidFill>
                  <a:srgbClr val="005A52"/>
                </a:solidFill>
              </a:rPr>
              <a:t>Early scheme </a:t>
            </a:r>
            <a:r>
              <a:rPr lang="en-IE" dirty="0" err="1">
                <a:solidFill>
                  <a:srgbClr val="005A52"/>
                </a:solidFill>
              </a:rPr>
              <a:t>exiters</a:t>
            </a:r>
            <a:r>
              <a:rPr lang="en-IE" dirty="0">
                <a:solidFill>
                  <a:srgbClr val="005A52"/>
                </a:solidFill>
              </a:rPr>
              <a:t> </a:t>
            </a:r>
          </a:p>
          <a:p>
            <a:pPr lvl="2"/>
            <a:r>
              <a:rPr lang="en-IE" sz="4800" dirty="0">
                <a:solidFill>
                  <a:srgbClr val="005A52"/>
                </a:solidFill>
              </a:rPr>
              <a:t>Of those who leave early for employment with another employer 80% remain in employment</a:t>
            </a:r>
          </a:p>
          <a:p>
            <a:pPr lvl="2"/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B1FEF-CF5A-85C3-685F-7CCD6BDA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E0D10-855E-4E13-9460-0C688B2AFC26}" type="slidenum">
              <a:rPr lang="en-IE" altLang="en-US" smtClean="0"/>
              <a:pPr>
                <a:defRPr/>
              </a:pPr>
              <a:t>6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381152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946838-06EF-8A6E-F0B7-AED4AFAD0B3B}"/>
              </a:ext>
            </a:extLst>
          </p:cNvPr>
          <p:cNvSpPr txBox="1"/>
          <p:nvPr/>
        </p:nvSpPr>
        <p:spPr>
          <a:xfrm>
            <a:off x="897468" y="479917"/>
            <a:ext cx="21083154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E" sz="6000" b="1" dirty="0">
                <a:solidFill>
                  <a:srgbClr val="005A5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Other </a:t>
            </a:r>
            <a:r>
              <a:rPr lang="en-IE" sz="6000" b="1" dirty="0">
                <a:solidFill>
                  <a:srgbClr val="005A5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Employer Supports for People with Disabilities</a:t>
            </a:r>
            <a:endParaRPr lang="en-IE" sz="6000" dirty="0">
              <a:solidFill>
                <a:srgbClr val="005A5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229FF-B52D-3888-20C8-8FB94F0B1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468" y="2108200"/>
            <a:ext cx="22589064" cy="10617617"/>
          </a:xfrm>
        </p:spPr>
        <p:txBody>
          <a:bodyPr>
            <a:no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IE" sz="4000" b="1" dirty="0">
                <a:solidFill>
                  <a:srgbClr val="004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Accommodation Fund (RAF) </a:t>
            </a:r>
            <a:r>
              <a:rPr lang="en-IE" sz="4000" dirty="0">
                <a:solidFill>
                  <a:srgbClr val="004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financial support  to  employers, jobseekers    and employees with disabilities to make the workplace more accessible</a:t>
            </a:r>
          </a:p>
          <a:p>
            <a:pPr marL="609600" lvl="2" indent="0">
              <a:buNone/>
            </a:pPr>
            <a:r>
              <a:rPr lang="en-IE" sz="4000" dirty="0">
                <a:solidFill>
                  <a:srgbClr val="004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Grants Supports include : </a:t>
            </a:r>
          </a:p>
          <a:p>
            <a:pPr marL="1790700" lvl="2" indent="-571500"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004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Equipment Adaptation Grant (WEAG)</a:t>
            </a:r>
          </a:p>
          <a:p>
            <a:pPr marL="1790700" lvl="2" indent="-571500"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004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Retention Grant (ERG)</a:t>
            </a:r>
          </a:p>
          <a:p>
            <a:pPr marL="1790700" lvl="2" indent="-571500"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004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Interview Interpreter Grant (JIIG)</a:t>
            </a:r>
          </a:p>
          <a:p>
            <a:pPr marL="1790700" lvl="2" indent="-571500"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004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Reader Grant (PRG</a:t>
            </a:r>
          </a:p>
          <a:p>
            <a:pPr lvl="2" indent="0">
              <a:buNone/>
            </a:pPr>
            <a:endParaRPr lang="en-IE" sz="4000" dirty="0">
              <a:solidFill>
                <a:srgbClr val="004D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685800">
              <a:buClr>
                <a:srgbClr val="005A52"/>
              </a:buClr>
              <a:buFont typeface="Arial" panose="020B0604020202020204" pitchFamily="34" charset="0"/>
              <a:buChar char="•"/>
            </a:pPr>
            <a:endParaRPr lang="en-IE" sz="4000" dirty="0">
              <a:solidFill>
                <a:srgbClr val="004D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IE" sz="4000" b="1" dirty="0">
                <a:solidFill>
                  <a:srgbClr val="005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 Subsidy Scheme (WSS) </a:t>
            </a:r>
          </a:p>
          <a:p>
            <a:pPr marL="1962150" lvl="2" indent="-742950">
              <a:buClr>
                <a:srgbClr val="005A52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005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incentives to employers to employ people with a disability</a:t>
            </a:r>
          </a:p>
          <a:p>
            <a:pPr marL="1905000" lvl="2" indent="-685800">
              <a:buClr>
                <a:srgbClr val="005A52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005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have same conditions of employment as other employees</a:t>
            </a:r>
          </a:p>
          <a:p>
            <a:pPr marL="685800" lvl="1" indent="-685800">
              <a:buClr>
                <a:srgbClr val="005A52"/>
              </a:buClr>
              <a:buFont typeface="Arial" panose="020B0604020202020204" pitchFamily="34" charset="0"/>
              <a:buChar char="•"/>
            </a:pPr>
            <a:endParaRPr lang="en-IE" sz="4000" dirty="0">
              <a:solidFill>
                <a:srgbClr val="005A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23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591E6-B82B-2F9D-2479-B8DA6DBD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660037"/>
            <a:ext cx="19888498" cy="99358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E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Benefits:</a:t>
            </a:r>
            <a:endParaRPr lang="en-IE" sz="4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1" indent="-457200" algn="just">
              <a:spcBef>
                <a:spcPts val="2000"/>
              </a:spcBef>
              <a:buClr>
                <a:srgbClr val="004D44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004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employers</a:t>
            </a:r>
          </a:p>
          <a:p>
            <a:pPr marL="1676400" lvl="2" indent="-457200" algn="just">
              <a:spcBef>
                <a:spcPts val="2000"/>
              </a:spcBef>
              <a:buClr>
                <a:srgbClr val="004D44"/>
              </a:buClr>
              <a:buFont typeface="Arial" panose="020B0604020202020204" pitchFamily="34" charset="0"/>
              <a:buChar char="•"/>
            </a:pPr>
            <a:r>
              <a:rPr lang="en-IE" sz="4000" i="0" dirty="0">
                <a:solidFill>
                  <a:srgbClr val="004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benefit of programmes as effective recruitment tools, they can train potential staff in their sector specific skills and the programmes are a cost effective way to fill their skills gaps </a:t>
            </a:r>
          </a:p>
          <a:p>
            <a:pPr marL="457200" lvl="1" indent="-457200" algn="just">
              <a:spcBef>
                <a:spcPts val="2000"/>
              </a:spcBef>
              <a:buClr>
                <a:srgbClr val="004D44"/>
              </a:buClr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004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endParaRPr lang="en-IE" sz="4000" i="0" dirty="0">
              <a:solidFill>
                <a:srgbClr val="004D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76400" lvl="2" indent="-457200" algn="just">
              <a:spcBef>
                <a:spcPts val="2000"/>
              </a:spcBef>
              <a:buClr>
                <a:srgbClr val="004D44"/>
              </a:buClr>
              <a:buFont typeface="Arial" panose="020B0604020202020204" pitchFamily="34" charset="0"/>
              <a:buChar char="•"/>
            </a:pPr>
            <a:r>
              <a:rPr lang="en-IE" sz="4000" i="0" dirty="0">
                <a:solidFill>
                  <a:srgbClr val="004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have been given the opportunity to gain valuable work experience, can develop skills through in work training and education and secure sustainable employment</a:t>
            </a:r>
          </a:p>
          <a:p>
            <a:pPr marL="0" marR="0" lvl="0" indent="0" algn="just" defTabSz="1828800" rtl="0" eaLnBrk="0" fontAlgn="base" latinLnBrk="0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4000" b="1" i="0" u="none" strike="noStrike" kern="1200" cap="none" spc="-85" normalizeH="0" baseline="0" noProof="0" dirty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Challenges:</a:t>
            </a:r>
          </a:p>
          <a:p>
            <a:pPr marL="457200" marR="0" lvl="0" indent="-457200" algn="just" defTabSz="1828800" rtl="0" eaLnBrk="0" fontAlgn="base" latinLnBrk="0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4000" b="0" i="0" u="none" strike="noStrike" kern="1200" cap="none" spc="-85" normalizeH="0" baseline="0" noProof="0" dirty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Economy at full employment, take up of the schemes lower than anticipated</a:t>
            </a:r>
          </a:p>
          <a:p>
            <a:pPr marL="457200" marR="0" lvl="0" indent="-457200" algn="just" defTabSz="1828800" rtl="0" eaLnBrk="0" fontAlgn="base" latinLnBrk="0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4000" b="0" i="0" u="none" strike="noStrike" kern="1200" cap="none" spc="-85" normalizeH="0" baseline="0" noProof="0" dirty="0">
                <a:ln>
                  <a:noFill/>
                </a:ln>
                <a:solidFill>
                  <a:srgbClr val="004D4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Need to promote and increase awareness of the programmes more broadly to  employers who remain unaware of the benefits of accessing these programmes</a:t>
            </a:r>
          </a:p>
          <a:p>
            <a:pPr algn="just"/>
            <a:endParaRPr lang="en-IE" sz="5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n-IE" sz="5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9F523-5095-E73D-644B-D7EE12AF357C}"/>
              </a:ext>
            </a:extLst>
          </p:cNvPr>
          <p:cNvSpPr txBox="1"/>
          <p:nvPr/>
        </p:nvSpPr>
        <p:spPr>
          <a:xfrm>
            <a:off x="1008887" y="816011"/>
            <a:ext cx="198884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spc="-85" dirty="0">
                <a:solidFill>
                  <a:srgbClr val="004D44"/>
                </a:solidFill>
                <a:latin typeface="Arial" panose="020B0604020202020204" pitchFamily="34" charset="0"/>
              </a:rPr>
              <a:t>Challenges &amp; Benefits of WPEP and </a:t>
            </a:r>
            <a:r>
              <a:rPr lang="en-IE" sz="6000" b="1" spc="-85" dirty="0" err="1">
                <a:solidFill>
                  <a:srgbClr val="004D44"/>
                </a:solidFill>
                <a:latin typeface="Arial" panose="020B0604020202020204" pitchFamily="34" charset="0"/>
              </a:rPr>
              <a:t>JobsPlus</a:t>
            </a:r>
            <a:endParaRPr lang="en-IE" sz="6000" b="1" spc="-85" dirty="0">
              <a:solidFill>
                <a:srgbClr val="004D44"/>
              </a:solidFill>
              <a:latin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6514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478F4-FD87-FEA7-EC7C-411B85629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888" y="2481847"/>
            <a:ext cx="19770224" cy="8752305"/>
          </a:xfrm>
        </p:spPr>
        <p:txBody>
          <a:bodyPr/>
          <a:lstStyle/>
          <a:p>
            <a:pPr marL="0" indent="0" algn="ctr">
              <a:buNone/>
            </a:pPr>
            <a:endParaRPr lang="en-IE" dirty="0"/>
          </a:p>
          <a:p>
            <a:pPr marL="0" indent="0" algn="ctr">
              <a:buNone/>
            </a:pPr>
            <a:r>
              <a:rPr lang="en-IE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0892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Education_Dept_PPT-Template" id="{7DE32165-6217-7940-85B3-966B946CA6DE}" vid="{8CA2E374-597C-814E-AB46-27DA0903AC3E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968DBE142C84AA3697E237F83C99A" ma:contentTypeVersion="2" ma:contentTypeDescription="Create a new document." ma:contentTypeScope="" ma:versionID="4479cc31e9d057050601142c724c8944">
  <xsd:schema xmlns:xsd="http://www.w3.org/2001/XMLSchema" xmlns:xs="http://www.w3.org/2001/XMLSchema" xmlns:p="http://schemas.microsoft.com/office/2006/metadata/properties" xmlns:ns2="65da8d93-a801-4e31-9c68-0cb3edb028fc" targetNamespace="http://schemas.microsoft.com/office/2006/metadata/properties" ma:root="true" ma:fieldsID="237ec965d5815dc939fe643c522bd64c" ns2:_="">
    <xsd:import namespace="65da8d93-a801-4e31-9c68-0cb3edb028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a8d93-a801-4e31-9c68-0cb3edb028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C8CEA7A-A555-4152-B620-BF93CAAD98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a8d93-a801-4e31-9c68-0cb3edb028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8E27DE-D1DE-4E42-B1E0-74F17FC8224E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65da8d93-a801-4e31-9c68-0cb3edb028fc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D6BF483-B479-448D-AAF8-E80E0569322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86BCAA9-0A9B-4937-9EDD-977843E7ACC0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4337</TotalTime>
  <Words>808</Words>
  <Application>Microsoft Office PowerPoint</Application>
  <PresentationFormat>Personalizado</PresentationFormat>
  <Paragraphs>99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.AppleSystemUIFont</vt:lpstr>
      <vt:lpstr>Arial</vt:lpstr>
      <vt:lpstr>Calibri</vt:lpstr>
      <vt:lpstr>Calibri Light</vt:lpstr>
      <vt:lpstr>Courier New</vt:lpstr>
      <vt:lpstr>Georgia</vt:lpstr>
      <vt:lpstr>Helvetica Neue</vt:lpstr>
      <vt:lpstr>Open Sans</vt:lpstr>
      <vt:lpstr>Open Sans Light</vt:lpstr>
      <vt:lpstr>Times New Roman</vt:lpstr>
      <vt:lpstr>Office Theme</vt:lpstr>
      <vt:lpstr>Standard</vt:lpstr>
      <vt:lpstr>PES Employer Supports  Ireland </vt:lpstr>
      <vt:lpstr>Presentación de PowerPoint</vt:lpstr>
      <vt:lpstr>Presentación de PowerPoint</vt:lpstr>
      <vt:lpstr>WPEP Participant profiles and outcomes</vt:lpstr>
      <vt:lpstr>Presentación de PowerPoint</vt:lpstr>
      <vt:lpstr>Participant profiles and Outcomes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</dc:title>
  <dc:creator>Cathy Martin</dc:creator>
  <cp:lastModifiedBy>Rosa María Molano Mohedano</cp:lastModifiedBy>
  <cp:revision>123</cp:revision>
  <cp:lastPrinted>2018-01-09T06:39:09Z</cp:lastPrinted>
  <dcterms:created xsi:type="dcterms:W3CDTF">2020-08-25T10:21:51Z</dcterms:created>
  <dcterms:modified xsi:type="dcterms:W3CDTF">2023-10-16T06:45:02Z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0x01010058B968DBE142C84AA3697E237F83C99A</vt:lpwstr>
  </property>
</Properties>
</file>